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76" r:id="rId3"/>
    <p:sldId id="278" r:id="rId4"/>
    <p:sldId id="279" r:id="rId5"/>
    <p:sldId id="273" r:id="rId6"/>
    <p:sldId id="257" r:id="rId7"/>
    <p:sldId id="258" r:id="rId8"/>
    <p:sldId id="259" r:id="rId9"/>
    <p:sldId id="272" r:id="rId10"/>
    <p:sldId id="271" r:id="rId11"/>
    <p:sldId id="260" r:id="rId12"/>
    <p:sldId id="261" r:id="rId13"/>
    <p:sldId id="262" r:id="rId14"/>
    <p:sldId id="263" r:id="rId15"/>
    <p:sldId id="264" r:id="rId16"/>
    <p:sldId id="265" r:id="rId17"/>
    <p:sldId id="266" r:id="rId18"/>
    <p:sldId id="267" r:id="rId19"/>
    <p:sldId id="268" r:id="rId20"/>
    <p:sldId id="269" r:id="rId21"/>
    <p:sldId id="270" r:id="rId22"/>
    <p:sldId id="275" r:id="rId23"/>
    <p:sldId id="277" r:id="rId24"/>
    <p:sldId id="280"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72" autoAdjust="0"/>
    <p:restoredTop sz="95244" autoAdjust="0"/>
  </p:normalViewPr>
  <p:slideViewPr>
    <p:cSldViewPr snapToGrid="0">
      <p:cViewPr varScale="1">
        <p:scale>
          <a:sx n="90" d="100"/>
          <a:sy n="90" d="100"/>
        </p:scale>
        <p:origin x="1014"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87B4A-3D06-41BE-80AE-E6879598DE09}" type="datetimeFigureOut">
              <a:rPr lang="zh-TW" altLang="en-US" smtClean="0"/>
              <a:t>2020/9/16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1DABC-422A-4EFA-A24B-0755FE6AF819}" type="slidenum">
              <a:rPr lang="zh-TW" altLang="en-US" smtClean="0"/>
              <a:t>‹#›</a:t>
            </a:fld>
            <a:endParaRPr lang="zh-TW" altLang="en-US"/>
          </a:p>
        </p:txBody>
      </p:sp>
    </p:spTree>
    <p:extLst>
      <p:ext uri="{BB962C8B-B14F-4D97-AF65-F5344CB8AC3E}">
        <p14:creationId xmlns:p14="http://schemas.microsoft.com/office/powerpoint/2010/main" val="110920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ibdb.yuntech.edu.tw:3700/science/article/pii/S0001457510000357#tbl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參與者與電腦螢幕的距離為</a:t>
            </a:r>
            <a:r>
              <a:rPr lang="en-US" altLang="zh-TW" dirty="0"/>
              <a:t>70</a:t>
            </a:r>
            <a:r>
              <a:rPr lang="zh-TW" altLang="en-US" dirty="0"/>
              <a:t>公分</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其中有四部電影包括計劃中的危險情況，另外兩部是沒有計劃中危險情況的控制電影</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BB81DABC-422A-4EFA-A24B-0755FE6AF819}" type="slidenum">
              <a:rPr lang="zh-TW" altLang="en-US" smtClean="0"/>
              <a:t>7</a:t>
            </a:fld>
            <a:endParaRPr lang="zh-TW" altLang="en-US"/>
          </a:p>
        </p:txBody>
      </p:sp>
    </p:spTree>
    <p:extLst>
      <p:ext uri="{BB962C8B-B14F-4D97-AF65-F5344CB8AC3E}">
        <p14:creationId xmlns:p14="http://schemas.microsoft.com/office/powerpoint/2010/main" val="357189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B81DABC-422A-4EFA-A24B-0755FE6AF819}" type="slidenum">
              <a:rPr lang="zh-TW" altLang="en-US" smtClean="0"/>
              <a:t>14</a:t>
            </a:fld>
            <a:endParaRPr lang="zh-TW" altLang="en-US"/>
          </a:p>
        </p:txBody>
      </p:sp>
    </p:spTree>
    <p:extLst>
      <p:ext uri="{BB962C8B-B14F-4D97-AF65-F5344CB8AC3E}">
        <p14:creationId xmlns:p14="http://schemas.microsoft.com/office/powerpoint/2010/main" val="314575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除了四個計劃內的危險事件外，還有十五個其他計劃外事件。 </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值得注意的是，某些電影中對每個計劃事件的平均響應次數（請</a:t>
            </a:r>
            <a:r>
              <a:rPr lang="zh-TW" altLang="en-US" sz="1200" b="0" i="0" u="none" strike="noStrike" kern="1200" dirty="0">
                <a:solidFill>
                  <a:schemeClr val="tx1"/>
                </a:solidFill>
                <a:effectLst/>
                <a:latin typeface="+mn-lt"/>
                <a:ea typeface="+mn-ea"/>
                <a:cs typeface="+mn-cs"/>
                <a:hlinkClick r:id="rId3"/>
              </a:rPr>
              <a:t>參見表</a:t>
            </a:r>
            <a:r>
              <a:rPr lang="en-US" altLang="zh-TW" sz="1200" b="0" i="0" u="none" strike="noStrike" kern="1200" dirty="0">
                <a:solidFill>
                  <a:schemeClr val="tx1"/>
                </a:solidFill>
                <a:effectLst/>
                <a:latin typeface="+mn-lt"/>
                <a:ea typeface="+mn-ea"/>
                <a:cs typeface="+mn-cs"/>
                <a:hlinkClick r:id="rId3"/>
              </a:rPr>
              <a:t>1</a:t>
            </a:r>
            <a:r>
              <a:rPr lang="zh-TW" altLang="en-US" sz="1200" b="0" i="0" u="none" strike="noStrike" kern="1200" dirty="0">
                <a:solidFill>
                  <a:schemeClr val="tx1"/>
                </a:solidFill>
                <a:effectLst/>
                <a:latin typeface="+mn-lt"/>
                <a:ea typeface="+mn-ea"/>
                <a:cs typeface="+mn-cs"/>
                <a:hlinkClick r:id="rId3"/>
              </a:rPr>
              <a:t>中的</a:t>
            </a:r>
            <a:r>
              <a:rPr lang="zh-TW" altLang="en-US" sz="1200" b="0" i="0" kern="1200" dirty="0">
                <a:solidFill>
                  <a:schemeClr val="tx1"/>
                </a:solidFill>
                <a:effectLst/>
                <a:latin typeface="+mn-lt"/>
                <a:ea typeface="+mn-ea"/>
                <a:cs typeface="+mn-cs"/>
              </a:rPr>
              <a:t>突出顯示的單元格）超過</a:t>
            </a:r>
            <a:r>
              <a:rPr lang="en-US" altLang="zh-TW" sz="1200" b="0" i="0" kern="1200" dirty="0">
                <a:solidFill>
                  <a:schemeClr val="tx1"/>
                </a:solidFill>
                <a:effectLst/>
                <a:latin typeface="+mn-lt"/>
                <a:ea typeface="+mn-ea"/>
                <a:cs typeface="+mn-cs"/>
              </a:rPr>
              <a:t>1.0</a:t>
            </a:r>
            <a:r>
              <a:rPr lang="zh-TW" altLang="en-US" sz="1200" b="0" i="0" kern="1200" dirty="0">
                <a:solidFill>
                  <a:schemeClr val="tx1"/>
                </a:solidFill>
                <a:effectLst/>
                <a:latin typeface="+mn-lt"/>
                <a:ea typeface="+mn-ea"/>
                <a:cs typeface="+mn-cs"/>
              </a:rPr>
              <a:t>。這是因為一些駕駛員對計劃中的事件做出了不止一次的響應，將一個計劃中的事件劃分為兩個或多個不同的事件（例如，“路邊的滑旱冰”之後是“路邊的滑旱冰”）。</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u="none" strike="noStrike" kern="1200" dirty="0">
                <a:solidFill>
                  <a:schemeClr val="tx1"/>
                </a:solidFill>
                <a:effectLst/>
                <a:latin typeface="+mn-lt"/>
                <a:ea typeface="+mn-ea"/>
                <a:cs typeface="+mn-cs"/>
                <a:hlinkClick r:id="rId3"/>
              </a:rPr>
              <a:t>表</a:t>
            </a:r>
            <a:r>
              <a:rPr lang="en-US" altLang="zh-TW" sz="1200" b="0" i="0" u="none" strike="noStrike" kern="1200" dirty="0">
                <a:solidFill>
                  <a:schemeClr val="tx1"/>
                </a:solidFill>
                <a:effectLst/>
                <a:latin typeface="+mn-lt"/>
                <a:ea typeface="+mn-ea"/>
                <a:cs typeface="+mn-cs"/>
                <a:hlinkClick r:id="rId3"/>
              </a:rPr>
              <a:t>1</a:t>
            </a:r>
            <a:r>
              <a:rPr lang="zh-TW" altLang="en-US" sz="1200" b="0" i="0" kern="1200" dirty="0">
                <a:solidFill>
                  <a:schemeClr val="tx1"/>
                </a:solidFill>
                <a:effectLst/>
                <a:latin typeface="+mn-lt"/>
                <a:ea typeface="+mn-ea"/>
                <a:cs typeface="+mn-cs"/>
              </a:rPr>
              <a:t>中列出了大量計劃外事件建議僅分析計劃中的事件是不合適的，因為這樣的分析可能無法提供有關經驗豐富的危害感知差異的完整圖片。但是，由於大多數計劃外事件是由相對較少的參與者註意到的，因此評估響應時間（</a:t>
            </a:r>
            <a:r>
              <a:rPr lang="en-US" altLang="zh-TW" sz="1200" b="0" i="0" kern="1200" dirty="0">
                <a:solidFill>
                  <a:schemeClr val="tx1"/>
                </a:solidFill>
                <a:effectLst/>
                <a:latin typeface="+mn-lt"/>
                <a:ea typeface="+mn-ea"/>
                <a:cs typeface="+mn-cs"/>
              </a:rPr>
              <a:t>RT</a:t>
            </a:r>
            <a:r>
              <a:rPr lang="zh-TW" altLang="en-US" sz="1200" b="0" i="0" kern="1200" dirty="0">
                <a:solidFill>
                  <a:schemeClr val="tx1"/>
                </a:solidFill>
                <a:effectLst/>
                <a:latin typeface="+mn-lt"/>
                <a:ea typeface="+mn-ea"/>
                <a:cs typeface="+mn-cs"/>
              </a:rPr>
              <a:t>）差異是不合適的。值得注意的是，在早期研究中報告的關於經驗豐富的駕駛員和年輕經驗不足的駕駛員之間反應時間差異</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相似性的一些不一致之處可能歸因於添加到</a:t>
            </a:r>
            <a:r>
              <a:rPr lang="en-US" altLang="zh-TW" sz="1200" b="0" i="0" kern="1200" dirty="0">
                <a:solidFill>
                  <a:schemeClr val="tx1"/>
                </a:solidFill>
                <a:effectLst/>
                <a:latin typeface="+mn-lt"/>
                <a:ea typeface="+mn-ea"/>
                <a:cs typeface="+mn-cs"/>
              </a:rPr>
              <a:t>RT</a:t>
            </a:r>
            <a:r>
              <a:rPr lang="zh-TW" altLang="en-US" sz="1200" b="0" i="0" kern="1200" dirty="0">
                <a:solidFill>
                  <a:schemeClr val="tx1"/>
                </a:solidFill>
                <a:effectLst/>
                <a:latin typeface="+mn-lt"/>
                <a:ea typeface="+mn-ea"/>
                <a:cs typeface="+mn-cs"/>
              </a:rPr>
              <a:t>分析中的事件類型。因此，決定根據以下兩段中介紹的程序來分析所有事件（計劃內和計劃外）。</a:t>
            </a:r>
            <a:endParaRPr lang="zh-TW" altLang="en-US" dirty="0"/>
          </a:p>
        </p:txBody>
      </p:sp>
      <p:sp>
        <p:nvSpPr>
          <p:cNvPr id="4" name="投影片編號版面配置區 3"/>
          <p:cNvSpPr>
            <a:spLocks noGrp="1"/>
          </p:cNvSpPr>
          <p:nvPr>
            <p:ph type="sldNum" sz="quarter" idx="5"/>
          </p:nvPr>
        </p:nvSpPr>
        <p:spPr/>
        <p:txBody>
          <a:bodyPr/>
          <a:lstStyle/>
          <a:p>
            <a:fld id="{BB81DABC-422A-4EFA-A24B-0755FE6AF819}" type="slidenum">
              <a:rPr lang="zh-TW" altLang="en-US" smtClean="0"/>
              <a:t>15</a:t>
            </a:fld>
            <a:endParaRPr lang="zh-TW" altLang="en-US"/>
          </a:p>
        </p:txBody>
      </p:sp>
    </p:spTree>
    <p:extLst>
      <p:ext uri="{BB962C8B-B14F-4D97-AF65-F5344CB8AC3E}">
        <p14:creationId xmlns:p14="http://schemas.microsoft.com/office/powerpoint/2010/main" val="108837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前三是高支持</a:t>
            </a:r>
            <a:r>
              <a:rPr lang="en-US" altLang="zh-TW" dirty="0"/>
              <a:t>(</a:t>
            </a:r>
            <a:r>
              <a:rPr lang="en-US" altLang="zh-TW" sz="1200" b="0" i="0" u="none" strike="noStrike" kern="1200" baseline="0" dirty="0">
                <a:solidFill>
                  <a:schemeClr val="tx1"/>
                </a:solidFill>
                <a:latin typeface="+mn-lt"/>
                <a:ea typeface="+mn-ea"/>
                <a:cs typeface="+mn-cs"/>
              </a:rPr>
              <a:t>high</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support planned events)</a:t>
            </a:r>
            <a:r>
              <a:rPr lang="zh-TW" altLang="en-US" sz="1200" b="0" i="0" u="none" strike="noStrike" kern="1200" baseline="0" dirty="0">
                <a:solidFill>
                  <a:schemeClr val="tx1"/>
                </a:solidFill>
                <a:latin typeface="+mn-lt"/>
                <a:ea typeface="+mn-ea"/>
                <a:cs typeface="+mn-cs"/>
              </a:rPr>
              <a:t>第四個是低支持</a:t>
            </a:r>
            <a:r>
              <a:rPr lang="en-US" altLang="zh-TW" sz="1200" b="0" i="0" u="none" strike="noStrike" kern="1200" baseline="0" dirty="0">
                <a:solidFill>
                  <a:schemeClr val="tx1"/>
                </a:solidFill>
                <a:latin typeface="+mn-lt"/>
                <a:ea typeface="+mn-ea"/>
                <a:cs typeface="+mn-cs"/>
              </a:rPr>
              <a:t>(low</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Support)</a:t>
            </a:r>
            <a:endParaRPr lang="zh-TW" altLang="en-US" dirty="0"/>
          </a:p>
        </p:txBody>
      </p:sp>
      <p:sp>
        <p:nvSpPr>
          <p:cNvPr id="4" name="投影片編號版面配置區 3"/>
          <p:cNvSpPr>
            <a:spLocks noGrp="1"/>
          </p:cNvSpPr>
          <p:nvPr>
            <p:ph type="sldNum" sz="quarter" idx="5"/>
          </p:nvPr>
        </p:nvSpPr>
        <p:spPr/>
        <p:txBody>
          <a:bodyPr/>
          <a:lstStyle/>
          <a:p>
            <a:fld id="{BB81DABC-422A-4EFA-A24B-0755FE6AF819}" type="slidenum">
              <a:rPr lang="zh-TW" altLang="en-US" smtClean="0"/>
              <a:t>16</a:t>
            </a:fld>
            <a:endParaRPr lang="zh-TW" altLang="en-US"/>
          </a:p>
        </p:txBody>
      </p:sp>
    </p:spTree>
    <p:extLst>
      <p:ext uri="{BB962C8B-B14F-4D97-AF65-F5344CB8AC3E}">
        <p14:creationId xmlns:p14="http://schemas.microsoft.com/office/powerpoint/2010/main" val="8211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基線響應時間是根據平均首先對特定事件做出響應的組設置的。通過從基線中減去其他兩個組的平均響應時間來計算平均響應潛伏期（</a:t>
            </a:r>
            <a:r>
              <a:rPr lang="en-US" altLang="zh-TW" sz="1200" b="0" i="0" kern="1200" dirty="0">
                <a:solidFill>
                  <a:schemeClr val="tx1"/>
                </a:solidFill>
                <a:effectLst/>
                <a:latin typeface="+mn-lt"/>
                <a:ea typeface="+mn-ea"/>
                <a:cs typeface="+mn-cs"/>
              </a:rPr>
              <a:t>ARL</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對於</a:t>
            </a:r>
            <a:r>
              <a:rPr lang="en-US" altLang="zh-TW" sz="1200" b="0" i="0" kern="1200" dirty="0">
                <a:solidFill>
                  <a:schemeClr val="tx1"/>
                </a:solidFill>
                <a:effectLst/>
                <a:latin typeface="+mn-lt"/>
                <a:ea typeface="+mn-ea"/>
                <a:cs typeface="+mn-cs"/>
              </a:rPr>
              <a:t>M5_E2</a:t>
            </a:r>
            <a:r>
              <a:rPr lang="zh-TW" altLang="en-US" sz="1200" b="0" i="0" kern="1200" dirty="0">
                <a:solidFill>
                  <a:schemeClr val="tx1"/>
                </a:solidFill>
                <a:effectLst/>
                <a:latin typeface="+mn-lt"/>
                <a:ea typeface="+mn-ea"/>
                <a:cs typeface="+mn-cs"/>
              </a:rPr>
              <a:t>，兩組之間的</a:t>
            </a:r>
            <a:r>
              <a:rPr lang="en-US" altLang="zh-TW" sz="1200" b="0" i="0" kern="1200" dirty="0">
                <a:solidFill>
                  <a:schemeClr val="tx1"/>
                </a:solidFill>
                <a:effectLst/>
                <a:latin typeface="+mn-lt"/>
                <a:ea typeface="+mn-ea"/>
                <a:cs typeface="+mn-cs"/>
              </a:rPr>
              <a:t>ARL</a:t>
            </a:r>
            <a:r>
              <a:rPr lang="zh-TW" altLang="en-US" sz="1200" b="0" i="0" kern="1200" dirty="0">
                <a:solidFill>
                  <a:schemeClr val="tx1"/>
                </a:solidFill>
                <a:effectLst/>
                <a:latin typeface="+mn-lt"/>
                <a:ea typeface="+mn-ea"/>
                <a:cs typeface="+mn-cs"/>
              </a:rPr>
              <a:t>，反應敏感性或危險源頭描述均無統計學差異。來自所有三個組的大量參與者對此事件做出了響應（分別為年輕，有經驗和年長的駕駛員分別為</a:t>
            </a:r>
            <a:r>
              <a:rPr lang="en-US" altLang="zh-TW" sz="1200" b="0" i="0" kern="1200" dirty="0">
                <a:solidFill>
                  <a:schemeClr val="tx1"/>
                </a:solidFill>
                <a:effectLst/>
                <a:latin typeface="+mn-lt"/>
                <a:ea typeface="+mn-ea"/>
                <a:cs typeface="+mn-cs"/>
              </a:rPr>
              <a:t>21 / 21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19 / 19</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14/16</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圖</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示出了年長的有經驗的駕駛員響應的平均時間點危險（右圖）和年輕無經驗和有經驗的駕駛員對危險作出反應的平均時間點（左圖）。</a:t>
            </a:r>
            <a:br>
              <a:rPr lang="zh-TW" altLang="en-US" dirty="0"/>
            </a:br>
            <a:r>
              <a:rPr lang="zh-TW" altLang="en-US" sz="1200" b="0" i="0" kern="1200" dirty="0">
                <a:solidFill>
                  <a:schemeClr val="tx1"/>
                </a:solidFill>
                <a:effectLst/>
                <a:latin typeface="+mn-lt"/>
                <a:ea typeface="+mn-ea"/>
                <a:cs typeface="+mn-cs"/>
              </a:rPr>
              <a:t>請注意，當車輛已經轉向路邊右側的停車位時，高齡駕駛人的反應較晚，而其他兩個駕駛員組則作出反應</a:t>
            </a:r>
            <a:br>
              <a:rPr lang="zh-TW" altLang="en-US" dirty="0"/>
            </a:br>
            <a:r>
              <a:rPr lang="zh-TW" altLang="en-US" sz="1200" b="0" i="0" kern="1200" dirty="0">
                <a:solidFill>
                  <a:schemeClr val="tx1"/>
                </a:solidFill>
                <a:effectLst/>
                <a:latin typeface="+mn-lt"/>
                <a:ea typeface="+mn-ea"/>
                <a:cs typeface="+mn-cs"/>
              </a:rPr>
              <a:t>當汽車開始刹車時。</a:t>
            </a:r>
            <a:endParaRPr lang="zh-TW" altLang="en-US" dirty="0"/>
          </a:p>
        </p:txBody>
      </p:sp>
      <p:sp>
        <p:nvSpPr>
          <p:cNvPr id="4" name="投影片編號版面配置區 3"/>
          <p:cNvSpPr>
            <a:spLocks noGrp="1"/>
          </p:cNvSpPr>
          <p:nvPr>
            <p:ph type="sldNum" sz="quarter" idx="5"/>
          </p:nvPr>
        </p:nvSpPr>
        <p:spPr/>
        <p:txBody>
          <a:bodyPr/>
          <a:lstStyle/>
          <a:p>
            <a:fld id="{BB81DABC-422A-4EFA-A24B-0755FE6AF819}" type="slidenum">
              <a:rPr lang="zh-TW" altLang="en-US" smtClean="0"/>
              <a:t>17</a:t>
            </a:fld>
            <a:endParaRPr lang="zh-TW" altLang="en-US"/>
          </a:p>
        </p:txBody>
      </p:sp>
    </p:spTree>
    <p:extLst>
      <p:ext uri="{BB962C8B-B14F-4D97-AF65-F5344CB8AC3E}">
        <p14:creationId xmlns:p14="http://schemas.microsoft.com/office/powerpoint/2010/main" val="639196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650528"/>
          </a:xfrm>
        </p:spPr>
        <p:txBody>
          <a:bodyPr anchor="b">
            <a:normAutofit/>
          </a:bodyPr>
          <a:lstStyle>
            <a:lvl1pPr algn="ctr">
              <a:lnSpc>
                <a:spcPct val="85000"/>
              </a:lnSpc>
              <a:defRPr sz="4000" b="1" cap="all" baseline="0">
                <a:solidFill>
                  <a:schemeClr val="tx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dirty="0"/>
              <a:t>按一下以編輯母片子標題樣式</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DA6D783-0A67-44AD-B356-0C951E1F6EBE}" type="datetimeFigureOut">
              <a:rPr lang="zh-TW" altLang="en-US" smtClean="0"/>
              <a:t>2020/9/16</a:t>
            </a:fld>
            <a:endParaRPr lang="zh-TW"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05A8429-9A48-4062-99E2-C9BAB0EE2E76}" type="slidenum">
              <a:rPr lang="zh-TW" altLang="en-US" smtClean="0"/>
              <a:t>‹#›</a:t>
            </a:fld>
            <a:endParaRPr lang="zh-TW" altLang="en-US"/>
          </a:p>
        </p:txBody>
      </p:sp>
      <p:cxnSp>
        <p:nvCxnSpPr>
          <p:cNvPr id="8" name="Straight Connector 7"/>
          <p:cNvCxnSpPr/>
          <p:nvPr/>
        </p:nvCxnSpPr>
        <p:spPr>
          <a:xfrm>
            <a:off x="1981199" y="3397133"/>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13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70023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41483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12607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DA6D783-0A67-44AD-B356-0C951E1F6EBE}" type="datetimeFigureOut">
              <a:rPr lang="zh-TW" altLang="en-US" smtClean="0"/>
              <a:t>2020/9/16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6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DA6D783-0A67-44AD-B356-0C951E1F6EBE}" type="datetimeFigureOut">
              <a:rPr lang="zh-TW" altLang="en-US" smtClean="0"/>
              <a:t>2020/9/16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123946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DA6D783-0A67-44AD-B356-0C951E1F6EBE}" type="datetimeFigureOut">
              <a:rPr lang="zh-TW" altLang="en-US" smtClean="0"/>
              <a:t>2020/9/16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2979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DA6D783-0A67-44AD-B356-0C951E1F6EBE}" type="datetimeFigureOut">
              <a:rPr lang="zh-TW" altLang="en-US" smtClean="0"/>
              <a:t>2020/9/16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17197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6D783-0A67-44AD-B356-0C951E1F6EBE}" type="datetimeFigureOut">
              <a:rPr lang="zh-TW" altLang="en-US" smtClean="0"/>
              <a:t>2020/9/16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7322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DA6D783-0A67-44AD-B356-0C951E1F6EBE}" type="datetimeFigureOut">
              <a:rPr lang="zh-TW" altLang="en-US" smtClean="0"/>
              <a:t>2020/9/16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34348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DA6D783-0A67-44AD-B356-0C951E1F6EBE}" type="datetimeFigureOut">
              <a:rPr lang="zh-TW" altLang="en-US" smtClean="0"/>
              <a:t>2020/9/16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18178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922021"/>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143000" y="1531621"/>
            <a:ext cx="9872871" cy="4564379"/>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DA6D783-0A67-44AD-B356-0C951E1F6EBE}" type="datetimeFigureOut">
              <a:rPr lang="zh-TW" altLang="en-US" smtClean="0"/>
              <a:t>2020/9/16</a:t>
            </a:fld>
            <a:endParaRPr lang="zh-TW"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zh-TW"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908511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b="1"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8600" indent="-182880" algn="l" defTabSz="914400" rtl="0" eaLnBrk="1" latinLnBrk="0" hangingPunct="1">
        <a:lnSpc>
          <a:spcPct val="150000"/>
        </a:lnSpc>
        <a:spcBef>
          <a:spcPts val="1400"/>
        </a:spcBef>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73152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0584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28016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BC87B5-1B52-4C96-BFCE-34446F16FD62}"/>
              </a:ext>
            </a:extLst>
          </p:cNvPr>
          <p:cNvSpPr>
            <a:spLocks noGrp="1"/>
          </p:cNvSpPr>
          <p:nvPr>
            <p:ph type="ctrTitle"/>
          </p:nvPr>
        </p:nvSpPr>
        <p:spPr>
          <a:xfrm>
            <a:off x="1109980" y="890765"/>
            <a:ext cx="9966960" cy="2650528"/>
          </a:xfrm>
        </p:spPr>
        <p:txBody>
          <a:bodyPr>
            <a:normAutofit/>
          </a:bodyPr>
          <a:lstStyle/>
          <a:p>
            <a:r>
              <a:rPr lang="en-US" altLang="zh-TW" sz="3600" cap="none" dirty="0">
                <a:solidFill>
                  <a:schemeClr val="accent4">
                    <a:lumMod val="50000"/>
                  </a:schemeClr>
                </a:solidFill>
              </a:rPr>
              <a:t>Age, skill, and hazard perception in driving</a:t>
            </a:r>
            <a:endParaRPr lang="zh-TW" altLang="en-US" sz="3600" cap="none" dirty="0">
              <a:solidFill>
                <a:schemeClr val="accent4">
                  <a:lumMod val="50000"/>
                </a:schemeClr>
              </a:solidFill>
            </a:endParaRPr>
          </a:p>
        </p:txBody>
      </p:sp>
      <p:sp>
        <p:nvSpPr>
          <p:cNvPr id="3" name="副標題 2">
            <a:extLst>
              <a:ext uri="{FF2B5EF4-FFF2-40B4-BE49-F238E27FC236}">
                <a16:creationId xmlns:a16="http://schemas.microsoft.com/office/drawing/2014/main" id="{0CEF4E1C-0F7C-4289-96EB-FEC1EF324241}"/>
              </a:ext>
            </a:extLst>
          </p:cNvPr>
          <p:cNvSpPr>
            <a:spLocks noGrp="1"/>
          </p:cNvSpPr>
          <p:nvPr>
            <p:ph type="subTitle" idx="1"/>
          </p:nvPr>
        </p:nvSpPr>
        <p:spPr/>
        <p:txBody>
          <a:bodyPr/>
          <a:lstStyle/>
          <a:p>
            <a:r>
              <a:rPr lang="en-US" altLang="zh-TW" dirty="0"/>
              <a:t>Accident Analysis and Prevention 42 (2010) 1240–1249</a:t>
            </a:r>
          </a:p>
          <a:p>
            <a:r>
              <a:rPr lang="en-US" altLang="zh-TW" dirty="0" err="1"/>
              <a:t>Avinoam</a:t>
            </a:r>
            <a:r>
              <a:rPr lang="en-US" altLang="zh-TW" dirty="0"/>
              <a:t> </a:t>
            </a:r>
            <a:r>
              <a:rPr lang="en-US" altLang="zh-TW" dirty="0" err="1"/>
              <a:t>Borowsky</a:t>
            </a:r>
            <a:r>
              <a:rPr lang="en-US" altLang="zh-TW" dirty="0"/>
              <a:t>, David Shinar, Tal </a:t>
            </a:r>
            <a:r>
              <a:rPr lang="en-US" altLang="zh-TW" dirty="0" err="1"/>
              <a:t>Oron</a:t>
            </a:r>
            <a:r>
              <a:rPr lang="en-US" altLang="zh-TW" dirty="0"/>
              <a:t>-Gilad</a:t>
            </a:r>
            <a:endParaRPr lang="zh-TW" altLang="en-US" dirty="0"/>
          </a:p>
        </p:txBody>
      </p:sp>
    </p:spTree>
    <p:extLst>
      <p:ext uri="{BB962C8B-B14F-4D97-AF65-F5344CB8AC3E}">
        <p14:creationId xmlns:p14="http://schemas.microsoft.com/office/powerpoint/2010/main" val="10307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2C0A1C-D0BE-4009-8766-CCD478046BEF}"/>
              </a:ext>
            </a:extLst>
          </p:cNvPr>
          <p:cNvSpPr>
            <a:spLocks noGrp="1"/>
          </p:cNvSpPr>
          <p:nvPr>
            <p:ph type="title"/>
          </p:nvPr>
        </p:nvSpPr>
        <p:spPr/>
        <p:txBody>
          <a:bodyPr/>
          <a:lstStyle/>
          <a:p>
            <a:r>
              <a:rPr lang="zh-TW" altLang="en-US" dirty="0">
                <a:solidFill>
                  <a:schemeClr val="accent4">
                    <a:lumMod val="50000"/>
                  </a:schemeClr>
                </a:solidFill>
              </a:rPr>
              <a:t>危害感知影片</a:t>
            </a:r>
          </a:p>
        </p:txBody>
      </p:sp>
      <p:sp>
        <p:nvSpPr>
          <p:cNvPr id="3" name="內容版面配置區 2">
            <a:extLst>
              <a:ext uri="{FF2B5EF4-FFF2-40B4-BE49-F238E27FC236}">
                <a16:creationId xmlns:a16="http://schemas.microsoft.com/office/drawing/2014/main" id="{0DCAA0E6-05CA-4B0E-A899-CB578404C292}"/>
              </a:ext>
            </a:extLst>
          </p:cNvPr>
          <p:cNvSpPr>
            <a:spLocks noGrp="1"/>
          </p:cNvSpPr>
          <p:nvPr>
            <p:ph idx="1"/>
          </p:nvPr>
        </p:nvSpPr>
        <p:spPr/>
        <p:txBody>
          <a:bodyPr/>
          <a:lstStyle/>
          <a:p>
            <a:pPr algn="just"/>
            <a:r>
              <a:rPr lang="zh-TW" altLang="en-US" dirty="0"/>
              <a:t>在人口稠密的住宅區拍攝，道路為單向道，兩邊都停著汽車。</a:t>
            </a:r>
            <a:endParaRPr lang="en-US" altLang="zh-TW" dirty="0"/>
          </a:p>
          <a:p>
            <a:pPr marL="502920" indent="-457200" algn="just">
              <a:buFont typeface="+mj-lt"/>
              <a:buAutoNum type="arabicPeriod" startAt="5"/>
            </a:pPr>
            <a:r>
              <a:rPr lang="zh-TW" altLang="en-US" dirty="0"/>
              <a:t>兩旁有汽車停放在路邊擋住視線，前車在到達十字路口時突然緊急剎車，叉路車輛右轉進入車道。</a:t>
            </a:r>
            <a:endParaRPr lang="en-US" altLang="zh-TW" dirty="0"/>
          </a:p>
          <a:p>
            <a:pPr marL="502920" indent="-457200" algn="just">
              <a:buFont typeface="+mj-lt"/>
              <a:buAutoNum type="arabicPeriod" startAt="5"/>
            </a:pPr>
            <a:r>
              <a:rPr lang="zh-TW" altLang="en-US" dirty="0"/>
              <a:t>汽車直行，在</a:t>
            </a:r>
            <a:r>
              <a:rPr lang="en-US" altLang="zh-TW" dirty="0"/>
              <a:t>14</a:t>
            </a:r>
            <a:r>
              <a:rPr lang="zh-TW" altLang="en-US" dirty="0"/>
              <a:t>秒後右轉並繼續直行，並在</a:t>
            </a:r>
            <a:r>
              <a:rPr lang="en-US" altLang="zh-TW" dirty="0"/>
              <a:t>23</a:t>
            </a:r>
            <a:r>
              <a:rPr lang="zh-TW" altLang="en-US" dirty="0"/>
              <a:t>秒後再次右轉。</a:t>
            </a:r>
            <a:endParaRPr lang="en-US" altLang="zh-TW" dirty="0"/>
          </a:p>
          <a:p>
            <a:pPr marL="502920" indent="-457200" algn="just">
              <a:buFont typeface="+mj-lt"/>
              <a:buAutoNum type="arabicPeriod" startAt="5"/>
            </a:pPr>
            <a:endParaRPr lang="en-US" altLang="zh-TW" dirty="0"/>
          </a:p>
          <a:p>
            <a:pPr marL="502920" indent="-457200" algn="just">
              <a:buFont typeface="+mj-lt"/>
              <a:buAutoNum type="arabicPeriod" startAt="5"/>
            </a:pPr>
            <a:endParaRPr lang="en-US" altLang="zh-TW" dirty="0"/>
          </a:p>
        </p:txBody>
      </p:sp>
      <p:pic>
        <p:nvPicPr>
          <p:cNvPr id="7" name="圖片 6">
            <a:extLst>
              <a:ext uri="{FF2B5EF4-FFF2-40B4-BE49-F238E27FC236}">
                <a16:creationId xmlns:a16="http://schemas.microsoft.com/office/drawing/2014/main" id="{C37FC491-2D00-4320-B352-8AB734950FFD}"/>
              </a:ext>
            </a:extLst>
          </p:cNvPr>
          <p:cNvPicPr>
            <a:picLocks noChangeAspect="1"/>
          </p:cNvPicPr>
          <p:nvPr/>
        </p:nvPicPr>
        <p:blipFill rotWithShape="1">
          <a:blip r:embed="rId2">
            <a:extLst>
              <a:ext uri="{28A0092B-C50C-407E-A947-70E740481C1C}">
                <a14:useLocalDpi xmlns:a14="http://schemas.microsoft.com/office/drawing/2010/main" val="0"/>
              </a:ext>
            </a:extLst>
          </a:blip>
          <a:srcRect b="3129"/>
          <a:stretch/>
        </p:blipFill>
        <p:spPr>
          <a:xfrm>
            <a:off x="1176129" y="3893709"/>
            <a:ext cx="4781016" cy="2729033"/>
          </a:xfrm>
          <a:prstGeom prst="rect">
            <a:avLst/>
          </a:prstGeom>
        </p:spPr>
      </p:pic>
      <p:pic>
        <p:nvPicPr>
          <p:cNvPr id="8" name="圖片 7">
            <a:extLst>
              <a:ext uri="{FF2B5EF4-FFF2-40B4-BE49-F238E27FC236}">
                <a16:creationId xmlns:a16="http://schemas.microsoft.com/office/drawing/2014/main" id="{CDAE98F8-B170-4246-BAB0-394C7468F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232" y="3893710"/>
            <a:ext cx="3713230" cy="2685092"/>
          </a:xfrm>
          <a:prstGeom prst="rect">
            <a:avLst/>
          </a:prstGeom>
        </p:spPr>
      </p:pic>
      <p:sp>
        <p:nvSpPr>
          <p:cNvPr id="12" name="橢圓 11">
            <a:extLst>
              <a:ext uri="{FF2B5EF4-FFF2-40B4-BE49-F238E27FC236}">
                <a16:creationId xmlns:a16="http://schemas.microsoft.com/office/drawing/2014/main" id="{B5908C77-921E-4043-A3FB-F5448C8404B7}"/>
              </a:ext>
            </a:extLst>
          </p:cNvPr>
          <p:cNvSpPr/>
          <p:nvPr/>
        </p:nvSpPr>
        <p:spPr>
          <a:xfrm>
            <a:off x="3151573" y="5105396"/>
            <a:ext cx="1384917" cy="648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1324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893F25-3B55-4455-97F2-72C61C566EA4}"/>
              </a:ext>
            </a:extLst>
          </p:cNvPr>
          <p:cNvSpPr>
            <a:spLocks noGrp="1"/>
          </p:cNvSpPr>
          <p:nvPr>
            <p:ph type="title"/>
          </p:nvPr>
        </p:nvSpPr>
        <p:spPr/>
        <p:txBody>
          <a:bodyPr/>
          <a:lstStyle/>
          <a:p>
            <a:r>
              <a:rPr lang="zh-TW" altLang="en-US" dirty="0">
                <a:solidFill>
                  <a:schemeClr val="accent4">
                    <a:lumMod val="50000"/>
                  </a:schemeClr>
                </a:solidFill>
              </a:rPr>
              <a:t>實驗程序</a:t>
            </a:r>
          </a:p>
        </p:txBody>
      </p:sp>
      <p:sp>
        <p:nvSpPr>
          <p:cNvPr id="3" name="內容版面配置區 2">
            <a:extLst>
              <a:ext uri="{FF2B5EF4-FFF2-40B4-BE49-F238E27FC236}">
                <a16:creationId xmlns:a16="http://schemas.microsoft.com/office/drawing/2014/main" id="{9BDE75A7-36B1-43FE-85E4-132C5016A9F5}"/>
              </a:ext>
            </a:extLst>
          </p:cNvPr>
          <p:cNvSpPr>
            <a:spLocks noGrp="1"/>
          </p:cNvSpPr>
          <p:nvPr>
            <p:ph idx="1"/>
          </p:nvPr>
        </p:nvSpPr>
        <p:spPr/>
        <p:txBody>
          <a:bodyPr/>
          <a:lstStyle/>
          <a:p>
            <a:pPr marL="502920" indent="-457200" algn="just">
              <a:buFont typeface="+mj-lt"/>
              <a:buAutoNum type="arabicPeriod"/>
            </a:pPr>
            <a:r>
              <a:rPr lang="zh-TW" altLang="en-US" dirty="0"/>
              <a:t>簡短說明實驗</a:t>
            </a:r>
            <a:endParaRPr lang="en-US" altLang="zh-TW" dirty="0"/>
          </a:p>
          <a:p>
            <a:pPr marL="502920" indent="-457200" algn="just">
              <a:buFont typeface="+mj-lt"/>
              <a:buAutoNum type="arabicPeriod"/>
            </a:pPr>
            <a:r>
              <a:rPr lang="zh-TW" altLang="en-US" dirty="0"/>
              <a:t>連接眼球追蹤系統，進行校準</a:t>
            </a:r>
            <a:endParaRPr lang="en-US" altLang="zh-TW" dirty="0"/>
          </a:p>
          <a:p>
            <a:pPr marL="502920" indent="-457200" algn="just">
              <a:buFont typeface="+mj-lt"/>
              <a:buAutoNum type="arabicPeriod"/>
            </a:pPr>
            <a:r>
              <a:rPr lang="zh-TW" altLang="en-US" dirty="0"/>
              <a:t>進行培訓：觀看影片，就像自己在開車一樣，每次發現危險情況時就按下按鈕反應</a:t>
            </a:r>
            <a:endParaRPr lang="en-US" altLang="zh-TW" dirty="0"/>
          </a:p>
          <a:p>
            <a:pPr marL="502920" indent="-457200" algn="just">
              <a:buFont typeface="+mj-lt"/>
              <a:buAutoNum type="arabicPeriod"/>
            </a:pPr>
            <a:r>
              <a:rPr lang="zh-TW" altLang="en-US" dirty="0"/>
              <a:t>在每個影片結束，參與者都得確認他們遇到的危險為何</a:t>
            </a:r>
            <a:endParaRPr lang="en-US" altLang="zh-TW" dirty="0"/>
          </a:p>
          <a:p>
            <a:pPr marL="502920" indent="-457200" algn="just">
              <a:buFont typeface="+mj-lt"/>
              <a:buAutoNum type="arabicPeriod"/>
            </a:pPr>
            <a:r>
              <a:rPr lang="zh-TW" altLang="en-US" dirty="0"/>
              <a:t>確認參與者理解實驗及再次確認他們了解危害的定義</a:t>
            </a:r>
            <a:endParaRPr lang="en-US" altLang="zh-TW" dirty="0"/>
          </a:p>
          <a:p>
            <a:pPr marL="502920" indent="-457200" algn="just">
              <a:buFont typeface="+mj-lt"/>
              <a:buAutoNum type="arabicPeriod"/>
            </a:pPr>
            <a:r>
              <a:rPr lang="zh-TW" altLang="en-US" dirty="0"/>
              <a:t>隨機順序觀看影片，並同步紀錄參與者的眼動和按下按鈕的反應</a:t>
            </a:r>
            <a:endParaRPr lang="en-US" altLang="zh-TW" dirty="0"/>
          </a:p>
          <a:p>
            <a:pPr marL="502920" indent="-457200" algn="just">
              <a:buFont typeface="+mj-lt"/>
              <a:buAutoNum type="arabicPeriod"/>
            </a:pPr>
            <a:endParaRPr lang="en-US" altLang="zh-TW" dirty="0"/>
          </a:p>
          <a:p>
            <a:pPr marL="502920" indent="-457200" algn="just">
              <a:buFont typeface="+mj-lt"/>
              <a:buAutoNum type="arabicPeriod"/>
            </a:pPr>
            <a:endParaRPr lang="zh-TW" altLang="en-US" dirty="0"/>
          </a:p>
        </p:txBody>
      </p:sp>
    </p:spTree>
    <p:extLst>
      <p:ext uri="{BB962C8B-B14F-4D97-AF65-F5344CB8AC3E}">
        <p14:creationId xmlns:p14="http://schemas.microsoft.com/office/powerpoint/2010/main" val="136663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BC7AB7-DD2B-4F79-8874-FDE6F2664AED}"/>
              </a:ext>
            </a:extLst>
          </p:cNvPr>
          <p:cNvSpPr>
            <a:spLocks noGrp="1"/>
          </p:cNvSpPr>
          <p:nvPr>
            <p:ph type="title"/>
          </p:nvPr>
        </p:nvSpPr>
        <p:spPr/>
        <p:txBody>
          <a:bodyPr/>
          <a:lstStyle/>
          <a:p>
            <a:r>
              <a:rPr lang="zh-TW" altLang="en-US" dirty="0">
                <a:solidFill>
                  <a:schemeClr val="accent4">
                    <a:lumMod val="50000"/>
                  </a:schemeClr>
                </a:solidFill>
              </a:rPr>
              <a:t>影片之間的比較</a:t>
            </a:r>
          </a:p>
        </p:txBody>
      </p:sp>
      <p:sp>
        <p:nvSpPr>
          <p:cNvPr id="3" name="內容版面配置區 2">
            <a:extLst>
              <a:ext uri="{FF2B5EF4-FFF2-40B4-BE49-F238E27FC236}">
                <a16:creationId xmlns:a16="http://schemas.microsoft.com/office/drawing/2014/main" id="{698A024B-D40D-478D-8046-F88CC2245E78}"/>
              </a:ext>
            </a:extLst>
          </p:cNvPr>
          <p:cNvSpPr>
            <a:spLocks noGrp="1"/>
          </p:cNvSpPr>
          <p:nvPr>
            <p:ph idx="1"/>
          </p:nvPr>
        </p:nvSpPr>
        <p:spPr/>
        <p:txBody>
          <a:bodyPr/>
          <a:lstStyle/>
          <a:p>
            <a:pPr algn="just"/>
            <a:r>
              <a:rPr lang="en-US" altLang="zh-TW" dirty="0"/>
              <a:t>M1</a:t>
            </a:r>
            <a:r>
              <a:rPr lang="zh-TW" altLang="en-US" dirty="0"/>
              <a:t>、</a:t>
            </a:r>
            <a:r>
              <a:rPr lang="en-US" altLang="zh-TW" dirty="0"/>
              <a:t>M3</a:t>
            </a:r>
            <a:r>
              <a:rPr lang="zh-TW" altLang="en-US" dirty="0"/>
              <a:t>、</a:t>
            </a:r>
            <a:r>
              <a:rPr lang="en-US" altLang="zh-TW" dirty="0"/>
              <a:t>M4</a:t>
            </a:r>
            <a:r>
              <a:rPr lang="zh-TW" altLang="en-US" dirty="0"/>
              <a:t>、</a:t>
            </a:r>
            <a:r>
              <a:rPr lang="en-US" altLang="zh-TW" dirty="0"/>
              <a:t>M5</a:t>
            </a:r>
            <a:r>
              <a:rPr lang="zh-TW" altLang="en-US" dirty="0"/>
              <a:t>為有計畫的危險</a:t>
            </a:r>
            <a:r>
              <a:rPr lang="en-US" altLang="zh-TW" dirty="0"/>
              <a:t>(Planned hazardous situations)</a:t>
            </a:r>
          </a:p>
          <a:p>
            <a:pPr algn="just"/>
            <a:r>
              <a:rPr lang="en-US" altLang="zh-TW" dirty="0"/>
              <a:t>M2</a:t>
            </a:r>
            <a:r>
              <a:rPr lang="zh-TW" altLang="en-US" dirty="0"/>
              <a:t>、</a:t>
            </a:r>
            <a:r>
              <a:rPr lang="en-US" altLang="zh-TW" dirty="0"/>
              <a:t>M6</a:t>
            </a:r>
            <a:r>
              <a:rPr lang="zh-TW" altLang="en-US" dirty="0"/>
              <a:t>為控制組影片</a:t>
            </a:r>
            <a:r>
              <a:rPr lang="en-US" altLang="zh-TW" dirty="0"/>
              <a:t>(Control movies)</a:t>
            </a:r>
          </a:p>
          <a:p>
            <a:pPr algn="just"/>
            <a:r>
              <a:rPr lang="zh-TW" altLang="en-US" dirty="0"/>
              <a:t>觀察兩組的平均按按鈕的次數發現</a:t>
            </a:r>
            <a:r>
              <a:rPr lang="en-US" altLang="zh-TW" dirty="0"/>
              <a:t>M1</a:t>
            </a:r>
            <a:r>
              <a:rPr lang="zh-TW" altLang="en-US" dirty="0"/>
              <a:t>、</a:t>
            </a:r>
            <a:r>
              <a:rPr lang="en-US" altLang="zh-TW" dirty="0"/>
              <a:t>M3</a:t>
            </a:r>
            <a:r>
              <a:rPr lang="zh-TW" altLang="en-US" dirty="0"/>
              <a:t>、</a:t>
            </a:r>
            <a:r>
              <a:rPr lang="en-US" altLang="zh-TW" dirty="0"/>
              <a:t>M4</a:t>
            </a:r>
            <a:r>
              <a:rPr lang="zh-TW" altLang="en-US" dirty="0"/>
              <a:t>、</a:t>
            </a:r>
            <a:r>
              <a:rPr lang="en-US" altLang="zh-TW" dirty="0"/>
              <a:t>M5</a:t>
            </a:r>
            <a:r>
              <a:rPr lang="zh-TW" altLang="en-US" dirty="0"/>
              <a:t>四部影片的次數較高</a:t>
            </a:r>
            <a:r>
              <a:rPr lang="en-US" altLang="zh-TW" dirty="0"/>
              <a:t>(M=1.65 SD=0.07)</a:t>
            </a:r>
            <a:r>
              <a:rPr lang="zh-TW" altLang="en-US" dirty="0"/>
              <a:t>，而</a:t>
            </a:r>
            <a:r>
              <a:rPr lang="en-US" altLang="zh-TW" dirty="0"/>
              <a:t>M2</a:t>
            </a:r>
            <a:r>
              <a:rPr lang="zh-TW" altLang="en-US" dirty="0"/>
              <a:t>、</a:t>
            </a:r>
            <a:r>
              <a:rPr lang="en-US" altLang="zh-TW" dirty="0"/>
              <a:t>M6</a:t>
            </a:r>
            <a:r>
              <a:rPr lang="zh-TW" altLang="en-US" dirty="0"/>
              <a:t>兩部影片的次數較少</a:t>
            </a:r>
            <a:r>
              <a:rPr lang="en-US" altLang="zh-TW" dirty="0"/>
              <a:t>(M=1.10 SD=0.09)</a:t>
            </a:r>
            <a:r>
              <a:rPr lang="zh-TW" altLang="en-US" dirty="0"/>
              <a:t>，且兩組之間有顯著差異 </a:t>
            </a:r>
            <a:r>
              <a:rPr lang="en-US" altLang="zh-TW" dirty="0"/>
              <a:t>F(1,53)=55 p&lt;0.001</a:t>
            </a:r>
            <a:endParaRPr lang="zh-TW" altLang="en-US" dirty="0"/>
          </a:p>
        </p:txBody>
      </p:sp>
    </p:spTree>
    <p:extLst>
      <p:ext uri="{BB962C8B-B14F-4D97-AF65-F5344CB8AC3E}">
        <p14:creationId xmlns:p14="http://schemas.microsoft.com/office/powerpoint/2010/main" val="289568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136655-D9C7-4CE9-8B45-7509DA632D7A}"/>
              </a:ext>
            </a:extLst>
          </p:cNvPr>
          <p:cNvSpPr>
            <a:spLocks noGrp="1"/>
          </p:cNvSpPr>
          <p:nvPr>
            <p:ph type="title"/>
          </p:nvPr>
        </p:nvSpPr>
        <p:spPr/>
        <p:txBody>
          <a:bodyPr/>
          <a:lstStyle/>
          <a:p>
            <a:r>
              <a:rPr lang="zh-TW" altLang="en-US" dirty="0">
                <a:solidFill>
                  <a:schemeClr val="accent4">
                    <a:lumMod val="50000"/>
                  </a:schemeClr>
                </a:solidFill>
              </a:rPr>
              <a:t>道路環境之間的比較</a:t>
            </a:r>
          </a:p>
        </p:txBody>
      </p:sp>
      <p:sp>
        <p:nvSpPr>
          <p:cNvPr id="3" name="內容版面配置區 2">
            <a:extLst>
              <a:ext uri="{FF2B5EF4-FFF2-40B4-BE49-F238E27FC236}">
                <a16:creationId xmlns:a16="http://schemas.microsoft.com/office/drawing/2014/main" id="{7E9B274A-BE23-4E95-B8F7-C8C3C11C634B}"/>
              </a:ext>
            </a:extLst>
          </p:cNvPr>
          <p:cNvSpPr>
            <a:spLocks noGrp="1"/>
          </p:cNvSpPr>
          <p:nvPr>
            <p:ph idx="1"/>
          </p:nvPr>
        </p:nvSpPr>
        <p:spPr/>
        <p:txBody>
          <a:bodyPr/>
          <a:lstStyle/>
          <a:p>
            <a:pPr algn="just"/>
            <a:r>
              <a:rPr lang="en-US" altLang="zh-TW" dirty="0"/>
              <a:t>M1</a:t>
            </a:r>
            <a:r>
              <a:rPr lang="zh-TW" altLang="en-US" dirty="0"/>
              <a:t>、</a:t>
            </a:r>
            <a:r>
              <a:rPr lang="en-US" altLang="zh-TW" dirty="0"/>
              <a:t>M2</a:t>
            </a:r>
            <a:r>
              <a:rPr lang="zh-TW" altLang="en-US" dirty="0"/>
              <a:t>為城市地區</a:t>
            </a:r>
            <a:endParaRPr lang="en-US" altLang="zh-TW" dirty="0"/>
          </a:p>
          <a:p>
            <a:pPr algn="just"/>
            <a:r>
              <a:rPr lang="en-US" altLang="zh-TW" dirty="0"/>
              <a:t>M3-M6</a:t>
            </a:r>
            <a:r>
              <a:rPr lang="zh-TW" altLang="en-US" dirty="0"/>
              <a:t>為住宅地區</a:t>
            </a:r>
            <a:endParaRPr lang="en-US" altLang="zh-TW" dirty="0"/>
          </a:p>
          <a:p>
            <a:pPr algn="just"/>
            <a:r>
              <a:rPr lang="zh-TW" altLang="en-US" dirty="0"/>
              <a:t>其中有因驅動程式問題而導致數據消失，其中至少有一部影片從分析中刪除</a:t>
            </a:r>
            <a:endParaRPr lang="en-US" altLang="zh-TW" dirty="0"/>
          </a:p>
          <a:p>
            <a:pPr algn="just"/>
            <a:r>
              <a:rPr lang="zh-TW" altLang="en-US" dirty="0"/>
              <a:t>城市的平均注視時間</a:t>
            </a:r>
            <a:r>
              <a:rPr lang="en-US" altLang="zh-TW" dirty="0"/>
              <a:t>(M=229ms SD=31.5)</a:t>
            </a:r>
            <a:r>
              <a:rPr lang="zh-TW" altLang="en-US" dirty="0"/>
              <a:t>較住宅地區</a:t>
            </a:r>
            <a:r>
              <a:rPr lang="en-US" altLang="zh-TW" dirty="0"/>
              <a:t>(M=209ms SD=25.8)</a:t>
            </a:r>
            <a:r>
              <a:rPr lang="zh-TW" altLang="en-US" dirty="0"/>
              <a:t>長，兩者之間具有顯著差異</a:t>
            </a:r>
            <a:r>
              <a:rPr lang="en-US" altLang="zh-TW" dirty="0"/>
              <a:t>F(1,36)=32.5 p&lt;0.001</a:t>
            </a:r>
            <a:endParaRPr lang="zh-TW" altLang="en-US" dirty="0"/>
          </a:p>
        </p:txBody>
      </p:sp>
    </p:spTree>
    <p:extLst>
      <p:ext uri="{BB962C8B-B14F-4D97-AF65-F5344CB8AC3E}">
        <p14:creationId xmlns:p14="http://schemas.microsoft.com/office/powerpoint/2010/main" val="428058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BE9182-4682-4F68-B0EF-AB4B90AA8917}"/>
              </a:ext>
            </a:extLst>
          </p:cNvPr>
          <p:cNvSpPr>
            <a:spLocks noGrp="1"/>
          </p:cNvSpPr>
          <p:nvPr>
            <p:ph type="title"/>
          </p:nvPr>
        </p:nvSpPr>
        <p:spPr/>
        <p:txBody>
          <a:bodyPr/>
          <a:lstStyle/>
          <a:p>
            <a:r>
              <a:rPr lang="zh-TW" altLang="en-US" dirty="0">
                <a:solidFill>
                  <a:schemeClr val="accent4">
                    <a:lumMod val="50000"/>
                  </a:schemeClr>
                </a:solidFill>
              </a:rPr>
              <a:t>影片內事件分析</a:t>
            </a:r>
          </a:p>
        </p:txBody>
      </p:sp>
      <p:sp>
        <p:nvSpPr>
          <p:cNvPr id="6" name="內容版面配置區 5">
            <a:extLst>
              <a:ext uri="{FF2B5EF4-FFF2-40B4-BE49-F238E27FC236}">
                <a16:creationId xmlns:a16="http://schemas.microsoft.com/office/drawing/2014/main" id="{6B9342B2-21BB-4E65-AE88-AFD5C1606E03}"/>
              </a:ext>
            </a:extLst>
          </p:cNvPr>
          <p:cNvSpPr>
            <a:spLocks noGrp="1"/>
          </p:cNvSpPr>
          <p:nvPr>
            <p:ph idx="1"/>
          </p:nvPr>
        </p:nvSpPr>
        <p:spPr/>
        <p:txBody>
          <a:bodyPr/>
          <a:lstStyle/>
          <a:p>
            <a:endParaRPr lang="zh-TW" altLang="en-US"/>
          </a:p>
        </p:txBody>
      </p:sp>
      <p:pic>
        <p:nvPicPr>
          <p:cNvPr id="7" name="圖片 6">
            <a:extLst>
              <a:ext uri="{FF2B5EF4-FFF2-40B4-BE49-F238E27FC236}">
                <a16:creationId xmlns:a16="http://schemas.microsoft.com/office/drawing/2014/main" id="{95CF1758-2F6B-4345-92C2-3BB7EE70F7D2}"/>
              </a:ext>
            </a:extLst>
          </p:cNvPr>
          <p:cNvPicPr>
            <a:picLocks noChangeAspect="1"/>
          </p:cNvPicPr>
          <p:nvPr/>
        </p:nvPicPr>
        <p:blipFill>
          <a:blip r:embed="rId3"/>
          <a:stretch>
            <a:fillRect/>
          </a:stretch>
        </p:blipFill>
        <p:spPr>
          <a:xfrm>
            <a:off x="654570" y="1658450"/>
            <a:ext cx="10882859" cy="4589950"/>
          </a:xfrm>
          <a:prstGeom prst="rect">
            <a:avLst/>
          </a:prstGeom>
        </p:spPr>
      </p:pic>
    </p:spTree>
    <p:extLst>
      <p:ext uri="{BB962C8B-B14F-4D97-AF65-F5344CB8AC3E}">
        <p14:creationId xmlns:p14="http://schemas.microsoft.com/office/powerpoint/2010/main" val="107168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5446A4-0E09-4AD0-BEEC-F8665FF7580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5891E58-248A-4C3F-A8DB-A8A4CA81DD3D}"/>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84BC3BD7-CD3D-4947-AD3E-0998E1ACD2FA}"/>
              </a:ext>
            </a:extLst>
          </p:cNvPr>
          <p:cNvPicPr>
            <a:picLocks noChangeAspect="1"/>
          </p:cNvPicPr>
          <p:nvPr/>
        </p:nvPicPr>
        <p:blipFill>
          <a:blip r:embed="rId3"/>
          <a:stretch>
            <a:fillRect/>
          </a:stretch>
        </p:blipFill>
        <p:spPr>
          <a:xfrm>
            <a:off x="654570" y="932493"/>
            <a:ext cx="10882859" cy="5163507"/>
          </a:xfrm>
          <a:prstGeom prst="rect">
            <a:avLst/>
          </a:prstGeom>
        </p:spPr>
      </p:pic>
    </p:spTree>
    <p:extLst>
      <p:ext uri="{BB962C8B-B14F-4D97-AF65-F5344CB8AC3E}">
        <p14:creationId xmlns:p14="http://schemas.microsoft.com/office/powerpoint/2010/main" val="3414917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BBF72A-23C5-4C12-AC07-FA07CAA3EA42}"/>
              </a:ext>
            </a:extLst>
          </p:cNvPr>
          <p:cNvSpPr>
            <a:spLocks noGrp="1"/>
          </p:cNvSpPr>
          <p:nvPr>
            <p:ph type="title"/>
          </p:nvPr>
        </p:nvSpPr>
        <p:spPr/>
        <p:txBody>
          <a:bodyPr/>
          <a:lstStyle/>
          <a:p>
            <a:r>
              <a:rPr lang="zh-TW" altLang="en-US" dirty="0">
                <a:solidFill>
                  <a:schemeClr val="accent4">
                    <a:lumMod val="50000"/>
                  </a:schemeClr>
                </a:solidFill>
              </a:rPr>
              <a:t>行人</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959E626F-78B8-4BBB-8F6E-5D288AB0404A}"/>
                  </a:ext>
                </a:extLst>
              </p:cNvPr>
              <p:cNvSpPr>
                <a:spLocks noGrp="1"/>
              </p:cNvSpPr>
              <p:nvPr>
                <p:ph idx="1"/>
              </p:nvPr>
            </p:nvSpPr>
            <p:spPr>
              <a:xfrm>
                <a:off x="1143000" y="1531621"/>
                <a:ext cx="9872871" cy="4896073"/>
              </a:xfrm>
            </p:spPr>
            <p:txBody>
              <a:bodyPr>
                <a:normAutofit/>
              </a:bodyPr>
              <a:lstStyle/>
              <a:p>
                <a:pPr algn="just"/>
                <a:r>
                  <a:rPr lang="zh-TW" altLang="en-US" dirty="0"/>
                  <a:t>包括三項高支持度事件</a:t>
                </a:r>
                <a:r>
                  <a:rPr lang="en-US" altLang="zh-TW" dirty="0"/>
                  <a:t>M3_E3</a:t>
                </a:r>
                <a:r>
                  <a:rPr lang="zh-TW" altLang="en-US" dirty="0"/>
                  <a:t>、</a:t>
                </a:r>
                <a:r>
                  <a:rPr lang="en-US" altLang="zh-TW" dirty="0"/>
                  <a:t>M4_E4</a:t>
                </a:r>
                <a:r>
                  <a:rPr lang="zh-TW" altLang="en-US" dirty="0"/>
                  <a:t>、</a:t>
                </a:r>
                <a:r>
                  <a:rPr lang="en-US" altLang="zh-TW" dirty="0"/>
                  <a:t>M4_E3</a:t>
                </a:r>
                <a:r>
                  <a:rPr lang="zh-TW" altLang="en-US" dirty="0"/>
                  <a:t>，與一項低支持度事件</a:t>
                </a:r>
                <a:r>
                  <a:rPr lang="en-US" altLang="zh-TW" dirty="0"/>
                  <a:t>M4_E4</a:t>
                </a:r>
              </a:p>
              <a:p>
                <a:pPr algn="just"/>
                <a:r>
                  <a:rPr lang="zh-TW" altLang="en-US" dirty="0"/>
                  <a:t>所有的環境道路個徵都相似，都是在住宅區內駕駛</a:t>
                </a:r>
                <a:endParaRPr lang="en-US" altLang="zh-TW" dirty="0"/>
              </a:p>
              <a:p>
                <a:pPr algn="just"/>
                <a:r>
                  <a:rPr lang="zh-TW" altLang="en-US" dirty="0"/>
                  <a:t>第四項事件包括兩名孩子在右側路邊行走，雖然所有駕駛者都將注意力集中在這些孩子身上，但只有</a:t>
                </a:r>
                <a:r>
                  <a:rPr lang="en-US" altLang="zh-TW" dirty="0"/>
                  <a:t>3</a:t>
                </a:r>
                <a:r>
                  <a:rPr lang="zh-TW" altLang="en-US" dirty="0"/>
                  <a:t>名年長駕駛者及</a:t>
                </a:r>
                <a:r>
                  <a:rPr lang="en-US" altLang="zh-TW" dirty="0"/>
                  <a:t>2</a:t>
                </a:r>
                <a:r>
                  <a:rPr lang="zh-TW" altLang="en-US" dirty="0"/>
                  <a:t>名經驗豐富駕駛者對此事件做出反應。</a:t>
                </a:r>
                <a:endParaRPr lang="en-US" altLang="zh-TW" dirty="0"/>
              </a:p>
              <a:p>
                <a:pPr algn="just"/>
                <a:r>
                  <a:rPr lang="zh-TW" altLang="en-US" dirty="0"/>
                  <a:t>年長駕駛者 </a:t>
                </a:r>
                <a:r>
                  <a:rPr lang="es-ES" altLang="zh-TW" dirty="0"/>
                  <a:t>vs. </a:t>
                </a:r>
                <a:r>
                  <a:rPr lang="zh-TW" altLang="en-US" dirty="0"/>
                  <a:t>經驗豐富駕駛者</a:t>
                </a:r>
                <a:r>
                  <a:rPr lang="es-ES" altLang="zh-TW" dirty="0"/>
                  <a:t> </a:t>
                </a:r>
                <a14:m>
                  <m:oMath xmlns:m="http://schemas.openxmlformats.org/officeDocument/2006/math">
                    <m:sSubSup>
                      <m:sSubSupPr>
                        <m:ctrlPr>
                          <a:rPr lang="es-ES" altLang="zh-TW" i="1" smtClean="0">
                            <a:latin typeface="Cambria Math" panose="02040503050406030204" pitchFamily="18" charset="0"/>
                          </a:rPr>
                        </m:ctrlPr>
                      </m:sSubSup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1</m:t>
                        </m:r>
                      </m:sub>
                      <m:sup>
                        <m:r>
                          <a:rPr lang="en-US" altLang="zh-TW" b="0" i="1" smtClean="0">
                            <a:latin typeface="Cambria Math" panose="02040503050406030204" pitchFamily="18" charset="0"/>
                          </a:rPr>
                          <m:t>2</m:t>
                        </m:r>
                      </m:sup>
                    </m:sSubSup>
                  </m:oMath>
                </a14:m>
                <a:r>
                  <a:rPr lang="es-ES" altLang="zh-TW" dirty="0"/>
                  <a:t> = 0.48, p = NS</a:t>
                </a:r>
              </a:p>
              <a:p>
                <a:pPr algn="just"/>
                <a:r>
                  <a:rPr lang="zh-TW" altLang="en-US" dirty="0"/>
                  <a:t>年輕駕駛者 </a:t>
                </a:r>
                <a:r>
                  <a:rPr lang="es-ES" altLang="zh-TW" dirty="0"/>
                  <a:t>vs.</a:t>
                </a:r>
                <a:r>
                  <a:rPr lang="zh-TW" altLang="en-US" dirty="0"/>
                  <a:t> 年長駕駛者</a:t>
                </a:r>
                <a:r>
                  <a:rPr lang="es-ES" altLang="zh-TW" dirty="0"/>
                  <a:t> </a:t>
                </a:r>
                <a14:m>
                  <m:oMath xmlns:m="http://schemas.openxmlformats.org/officeDocument/2006/math">
                    <m:sSubSup>
                      <m:sSubSupPr>
                        <m:ctrlPr>
                          <a:rPr lang="es-ES" altLang="zh-TW" i="1">
                            <a:latin typeface="Cambria Math" panose="02040503050406030204" pitchFamily="18" charset="0"/>
                          </a:rPr>
                        </m:ctrlPr>
                      </m:sSubSupPr>
                      <m:e>
                        <m:r>
                          <a:rPr lang="en-US" altLang="zh-TW" i="1">
                            <a:latin typeface="Cambria Math" panose="02040503050406030204" pitchFamily="18" charset="0"/>
                          </a:rPr>
                          <m:t>𝑋</m:t>
                        </m:r>
                      </m:e>
                      <m:sub>
                        <m:r>
                          <a:rPr lang="en-US" altLang="zh-TW" i="1">
                            <a:latin typeface="Cambria Math" panose="02040503050406030204" pitchFamily="18" charset="0"/>
                          </a:rPr>
                          <m:t>1</m:t>
                        </m:r>
                      </m:sub>
                      <m:sup>
                        <m:r>
                          <a:rPr lang="en-US" altLang="zh-TW" i="1">
                            <a:latin typeface="Cambria Math" panose="02040503050406030204" pitchFamily="18" charset="0"/>
                          </a:rPr>
                          <m:t>2</m:t>
                        </m:r>
                      </m:sup>
                    </m:sSubSup>
                  </m:oMath>
                </a14:m>
                <a:r>
                  <a:rPr lang="zh-TW" altLang="en-US" dirty="0"/>
                  <a:t> </a:t>
                </a:r>
                <a:r>
                  <a:rPr lang="es-ES" altLang="zh-TW" dirty="0"/>
                  <a:t>= 4.28,</a:t>
                </a:r>
                <a:r>
                  <a:rPr lang="zh-TW" altLang="en-US" dirty="0"/>
                  <a:t> </a:t>
                </a:r>
                <a:r>
                  <a:rPr lang="es-ES" altLang="zh-TW" dirty="0"/>
                  <a:t>p = 0.03 (p-adjusted = 0.115)</a:t>
                </a:r>
              </a:p>
              <a:p>
                <a:pPr algn="just"/>
                <a:r>
                  <a:rPr lang="zh-TW" altLang="en-US" dirty="0"/>
                  <a:t>經驗豐富駕駛者 </a:t>
                </a:r>
                <a:r>
                  <a:rPr lang="es-ES" altLang="zh-TW" dirty="0"/>
                  <a:t>vs.</a:t>
                </a:r>
                <a:r>
                  <a:rPr lang="zh-TW" altLang="en-US" dirty="0"/>
                  <a:t> 年輕駕駛者</a:t>
                </a:r>
                <a:r>
                  <a:rPr lang="es-ES" altLang="zh-TW" dirty="0"/>
                  <a:t>  </a:t>
                </a:r>
                <a14:m>
                  <m:oMath xmlns:m="http://schemas.openxmlformats.org/officeDocument/2006/math">
                    <m:sSubSup>
                      <m:sSubSupPr>
                        <m:ctrlPr>
                          <a:rPr lang="es-ES" altLang="zh-TW" i="1">
                            <a:latin typeface="Cambria Math" panose="02040503050406030204" pitchFamily="18" charset="0"/>
                          </a:rPr>
                        </m:ctrlPr>
                      </m:sSubSupPr>
                      <m:e>
                        <m:r>
                          <a:rPr lang="en-US" altLang="zh-TW" i="1">
                            <a:latin typeface="Cambria Math" panose="02040503050406030204" pitchFamily="18" charset="0"/>
                          </a:rPr>
                          <m:t>𝑋</m:t>
                        </m:r>
                      </m:e>
                      <m:sub>
                        <m:r>
                          <a:rPr lang="en-US" altLang="zh-TW" i="1">
                            <a:latin typeface="Cambria Math" panose="02040503050406030204" pitchFamily="18" charset="0"/>
                          </a:rPr>
                          <m:t>1</m:t>
                        </m:r>
                      </m:sub>
                      <m:sup>
                        <m:r>
                          <a:rPr lang="en-US" altLang="zh-TW" i="1">
                            <a:latin typeface="Cambria Math" panose="02040503050406030204" pitchFamily="18" charset="0"/>
                          </a:rPr>
                          <m:t>2</m:t>
                        </m:r>
                      </m:sup>
                    </m:sSubSup>
                  </m:oMath>
                </a14:m>
                <a:r>
                  <a:rPr lang="zh-TW" altLang="en-US" dirty="0"/>
                  <a:t> </a:t>
                </a:r>
                <a:r>
                  <a:rPr lang="es-ES" altLang="zh-TW" dirty="0"/>
                  <a:t>= 2.33, p = NS</a:t>
                </a:r>
                <a:endParaRPr lang="en-US" altLang="zh-TW" dirty="0"/>
              </a:p>
              <a:p>
                <a:pPr algn="just"/>
                <a:endParaRPr lang="zh-TW" altLang="en-US" dirty="0"/>
              </a:p>
            </p:txBody>
          </p:sp>
        </mc:Choice>
        <mc:Fallback xmlns="">
          <p:sp>
            <p:nvSpPr>
              <p:cNvPr id="3" name="內容版面配置區 2">
                <a:extLst>
                  <a:ext uri="{FF2B5EF4-FFF2-40B4-BE49-F238E27FC236}">
                    <a16:creationId xmlns:a16="http://schemas.microsoft.com/office/drawing/2014/main" id="{959E626F-78B8-4BBB-8F6E-5D288AB0404A}"/>
                  </a:ext>
                </a:extLst>
              </p:cNvPr>
              <p:cNvSpPr>
                <a:spLocks noGrp="1" noRot="1" noChangeAspect="1" noMove="1" noResize="1" noEditPoints="1" noAdjustHandles="1" noChangeArrowheads="1" noChangeShapeType="1" noTextEdit="1"/>
              </p:cNvSpPr>
              <p:nvPr>
                <p:ph idx="1"/>
              </p:nvPr>
            </p:nvSpPr>
            <p:spPr>
              <a:xfrm>
                <a:off x="1143000" y="1531621"/>
                <a:ext cx="9872871" cy="4896073"/>
              </a:xfrm>
              <a:blipFill>
                <a:blip r:embed="rId3"/>
                <a:stretch>
                  <a:fillRect r="-61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5342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10610E-E076-49E9-8A60-51C3DCD7CD18}"/>
              </a:ext>
            </a:extLst>
          </p:cNvPr>
          <p:cNvSpPr>
            <a:spLocks noGrp="1"/>
          </p:cNvSpPr>
          <p:nvPr>
            <p:ph type="title"/>
          </p:nvPr>
        </p:nvSpPr>
        <p:spPr/>
        <p:txBody>
          <a:bodyPr/>
          <a:lstStyle/>
          <a:p>
            <a:r>
              <a:rPr lang="zh-TW" altLang="en-US" dirty="0">
                <a:solidFill>
                  <a:schemeClr val="accent4">
                    <a:lumMod val="50000"/>
                  </a:schemeClr>
                </a:solidFill>
              </a:rPr>
              <a:t>跟車</a:t>
            </a:r>
          </a:p>
        </p:txBody>
      </p:sp>
      <p:sp>
        <p:nvSpPr>
          <p:cNvPr id="3" name="內容版面配置區 2">
            <a:extLst>
              <a:ext uri="{FF2B5EF4-FFF2-40B4-BE49-F238E27FC236}">
                <a16:creationId xmlns:a16="http://schemas.microsoft.com/office/drawing/2014/main" id="{91DFF3B5-BAE4-4E0B-89EF-997BC13049BC}"/>
              </a:ext>
            </a:extLst>
          </p:cNvPr>
          <p:cNvSpPr>
            <a:spLocks noGrp="1"/>
          </p:cNvSpPr>
          <p:nvPr>
            <p:ph idx="1"/>
          </p:nvPr>
        </p:nvSpPr>
        <p:spPr/>
        <p:txBody>
          <a:bodyPr/>
          <a:lstStyle/>
          <a:p>
            <a:pPr algn="just"/>
            <a:r>
              <a:rPr lang="zh-TW" altLang="en-US" dirty="0"/>
              <a:t>包括兩項高支持度的事件</a:t>
            </a:r>
            <a:r>
              <a:rPr lang="en-US" altLang="zh-TW" dirty="0"/>
              <a:t>M1_E3</a:t>
            </a:r>
            <a:r>
              <a:rPr lang="zh-TW" altLang="en-US" dirty="0"/>
              <a:t>、</a:t>
            </a:r>
            <a:r>
              <a:rPr lang="en-US" altLang="zh-TW" dirty="0"/>
              <a:t>M5_E2</a:t>
            </a:r>
          </a:p>
          <a:p>
            <a:pPr algn="just"/>
            <a:r>
              <a:rPr lang="zh-TW" altLang="en-US" dirty="0"/>
              <a:t>兩項事件的道路環境特徵不同，前者為城市區域，後者為住宅區域</a:t>
            </a:r>
            <a:endParaRPr lang="en-US" altLang="zh-TW" dirty="0"/>
          </a:p>
          <a:p>
            <a:pPr algn="just"/>
            <a:r>
              <a:rPr lang="en-US" altLang="zh-TW" dirty="0"/>
              <a:t>M1_E3</a:t>
            </a:r>
            <a:r>
              <a:rPr lang="zh-TW" altLang="en-US" dirty="0"/>
              <a:t>的平均反應延遲</a:t>
            </a:r>
            <a:r>
              <a:rPr lang="en-US" altLang="zh-TW" dirty="0"/>
              <a:t>(Average response latency, ARL)</a:t>
            </a:r>
            <a:r>
              <a:rPr lang="zh-TW" altLang="en-US" dirty="0"/>
              <a:t>和口頭描述之間存在顯著差異，而年長駕駛者</a:t>
            </a:r>
            <a:r>
              <a:rPr lang="en-US" altLang="zh-TW" dirty="0"/>
              <a:t>(12/16)</a:t>
            </a:r>
            <a:r>
              <a:rPr lang="zh-TW" altLang="en-US" dirty="0"/>
              <a:t>比平均的反應時間比年輕駕駛者</a:t>
            </a:r>
            <a:r>
              <a:rPr lang="en-US" altLang="zh-TW" dirty="0"/>
              <a:t>(17/21)</a:t>
            </a:r>
            <a:r>
              <a:rPr lang="zh-TW" altLang="en-US" dirty="0"/>
              <a:t>及經驗豐富駕駛者</a:t>
            </a:r>
            <a:r>
              <a:rPr lang="en-US" altLang="zh-TW" dirty="0"/>
              <a:t>(17/19)</a:t>
            </a:r>
            <a:r>
              <a:rPr lang="zh-TW" altLang="en-US" dirty="0"/>
              <a:t>慢</a:t>
            </a:r>
            <a:r>
              <a:rPr lang="en-US" altLang="zh-TW" dirty="0"/>
              <a:t>F(2,40)=14.147 p=0.001</a:t>
            </a:r>
            <a:r>
              <a:rPr lang="zh-TW" altLang="en-US" dirty="0"/>
              <a:t>，而後兩者之前無顯著差異</a:t>
            </a:r>
            <a:endParaRPr lang="en-US" altLang="zh-TW" dirty="0"/>
          </a:p>
          <a:p>
            <a:pPr algn="just"/>
            <a:r>
              <a:rPr lang="zh-TW" altLang="en-US" dirty="0"/>
              <a:t>年長駕駛者的平均反應時間比經驗豐富駕駛者慢</a:t>
            </a:r>
            <a:r>
              <a:rPr lang="en-US" altLang="zh-TW" dirty="0"/>
              <a:t>2.15s(SD=1)</a:t>
            </a:r>
            <a:r>
              <a:rPr lang="zh-TW" altLang="en-US" dirty="0"/>
              <a:t>，比年輕駕駛者慢</a:t>
            </a:r>
            <a:r>
              <a:rPr lang="en-US" altLang="zh-TW" dirty="0"/>
              <a:t>1.91s(SD=1)</a:t>
            </a:r>
          </a:p>
          <a:p>
            <a:pPr algn="just"/>
            <a:endParaRPr lang="zh-TW" altLang="en-US" dirty="0"/>
          </a:p>
        </p:txBody>
      </p:sp>
      <p:pic>
        <p:nvPicPr>
          <p:cNvPr id="4" name="圖片 3">
            <a:extLst>
              <a:ext uri="{FF2B5EF4-FFF2-40B4-BE49-F238E27FC236}">
                <a16:creationId xmlns:a16="http://schemas.microsoft.com/office/drawing/2014/main" id="{81E54265-9113-497E-8CF4-EAB1D5E21B74}"/>
              </a:ext>
            </a:extLst>
          </p:cNvPr>
          <p:cNvPicPr>
            <a:picLocks noChangeAspect="1"/>
          </p:cNvPicPr>
          <p:nvPr/>
        </p:nvPicPr>
        <p:blipFill>
          <a:blip r:embed="rId3"/>
          <a:stretch>
            <a:fillRect/>
          </a:stretch>
        </p:blipFill>
        <p:spPr>
          <a:xfrm>
            <a:off x="1140351" y="1638301"/>
            <a:ext cx="9872871" cy="4007066"/>
          </a:xfrm>
          <a:prstGeom prst="rect">
            <a:avLst/>
          </a:prstGeom>
        </p:spPr>
      </p:pic>
    </p:spTree>
    <p:extLst>
      <p:ext uri="{BB962C8B-B14F-4D97-AF65-F5344CB8AC3E}">
        <p14:creationId xmlns:p14="http://schemas.microsoft.com/office/powerpoint/2010/main" val="21591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5897CF-F095-4F30-9F4B-FBBF618F91B4}"/>
              </a:ext>
            </a:extLst>
          </p:cNvPr>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542D035-34F2-4684-93C6-6143AB9D15F3}"/>
                  </a:ext>
                </a:extLst>
              </p:cNvPr>
              <p:cNvSpPr>
                <a:spLocks noGrp="1"/>
              </p:cNvSpPr>
              <p:nvPr>
                <p:ph idx="1"/>
              </p:nvPr>
            </p:nvSpPr>
            <p:spPr>
              <a:xfrm>
                <a:off x="1143000" y="609601"/>
                <a:ext cx="9872871" cy="5638799"/>
              </a:xfrm>
            </p:spPr>
            <p:txBody>
              <a:bodyPr>
                <a:normAutofit/>
              </a:bodyPr>
              <a:lstStyle/>
              <a:p>
                <a:pPr algn="just"/>
                <a:r>
                  <a:rPr lang="zh-TW" altLang="en-US" dirty="0"/>
                  <a:t>年長駕駛者在口頭上對危害源頭的描述也不同於年輕、經驗豐富駕駛者。</a:t>
                </a:r>
                <a:endParaRPr lang="en-US" altLang="zh-TW" dirty="0"/>
              </a:p>
              <a:p>
                <a:pPr algn="just"/>
                <a:r>
                  <a:rPr lang="zh-TW" altLang="en-US" dirty="0"/>
                  <a:t>大多數年輕</a:t>
                </a:r>
                <a:r>
                  <a:rPr lang="en-US" altLang="zh-TW" dirty="0"/>
                  <a:t>(16/17)</a:t>
                </a:r>
                <a:r>
                  <a:rPr lang="zh-TW" altLang="en-US" dirty="0"/>
                  <a:t>和經驗豐富駕駛者</a:t>
                </a:r>
                <a:r>
                  <a:rPr lang="en-US" altLang="zh-TW" dirty="0"/>
                  <a:t>(14/17)</a:t>
                </a:r>
                <a:r>
                  <a:rPr lang="zh-TW" altLang="en-US" dirty="0"/>
                  <a:t>描述為，帶頭的前車突然剎車；而大多數年長駕駛者</a:t>
                </a:r>
                <a:r>
                  <a:rPr lang="en-US" altLang="zh-TW" dirty="0"/>
                  <a:t>(10/12)</a:t>
                </a:r>
                <a:r>
                  <a:rPr lang="zh-TW" altLang="en-US" dirty="0"/>
                  <a:t>則描述為帶頭的前車在右轉進免費停車格時沒有打方向燈。</a:t>
                </a:r>
                <a:endParaRPr lang="en-US" altLang="zh-TW" dirty="0"/>
              </a:p>
              <a:p>
                <a:pPr algn="just"/>
                <a:r>
                  <a:rPr lang="zh-TW" altLang="en-US" dirty="0"/>
                  <a:t>年長駕駛者提到有關缺乏信號燈的描述較年輕和經驗豐富駕駛者高，存在顯著差異，年輕和經驗豐富駕駛者之間則無：</a:t>
                </a:r>
                <a:endParaRPr lang="en-US" altLang="zh-TW" dirty="0"/>
              </a:p>
              <a:p>
                <a:pPr algn="just"/>
                <a:r>
                  <a:rPr lang="zh-TW" altLang="en-US" dirty="0"/>
                  <a:t>年長駕駛者 </a:t>
                </a:r>
                <a:r>
                  <a:rPr lang="es-ES" altLang="zh-TW" dirty="0"/>
                  <a:t>vs. </a:t>
                </a:r>
                <a:r>
                  <a:rPr lang="zh-TW" altLang="en-US" dirty="0"/>
                  <a:t>經驗豐富駕駛者</a:t>
                </a:r>
                <a:r>
                  <a:rPr lang="es-ES" altLang="zh-TW" dirty="0"/>
                  <a:t> </a:t>
                </a:r>
                <a14:m>
                  <m:oMath xmlns:m="http://schemas.openxmlformats.org/officeDocument/2006/math">
                    <m:sSubSup>
                      <m:sSubSupPr>
                        <m:ctrlPr>
                          <a:rPr lang="es-ES" altLang="zh-TW" i="1">
                            <a:latin typeface="Cambria Math" panose="02040503050406030204" pitchFamily="18" charset="0"/>
                          </a:rPr>
                        </m:ctrlPr>
                      </m:sSubSupPr>
                      <m:e>
                        <m:r>
                          <a:rPr lang="en-US" altLang="zh-TW" i="1">
                            <a:latin typeface="Cambria Math" panose="02040503050406030204" pitchFamily="18" charset="0"/>
                          </a:rPr>
                          <m:t>𝑋</m:t>
                        </m:r>
                      </m:e>
                      <m:sub>
                        <m:r>
                          <a:rPr lang="en-US" altLang="zh-TW" i="1">
                            <a:latin typeface="Cambria Math" panose="02040503050406030204" pitchFamily="18" charset="0"/>
                          </a:rPr>
                          <m:t>1</m:t>
                        </m:r>
                      </m:sub>
                      <m:sup>
                        <m:r>
                          <a:rPr lang="en-US" altLang="zh-TW" i="1">
                            <a:latin typeface="Cambria Math" panose="02040503050406030204" pitchFamily="18" charset="0"/>
                          </a:rPr>
                          <m:t>2</m:t>
                        </m:r>
                      </m:sup>
                    </m:sSubSup>
                  </m:oMath>
                </a14:m>
                <a:r>
                  <a:rPr lang="es-ES" altLang="zh-TW" dirty="0"/>
                  <a:t> = </a:t>
                </a:r>
                <a:r>
                  <a:rPr lang="en-US" altLang="zh-TW" dirty="0"/>
                  <a:t>12.27</a:t>
                </a:r>
                <a:r>
                  <a:rPr lang="es-ES" altLang="zh-TW" dirty="0"/>
                  <a:t>, p</a:t>
                </a:r>
                <a:r>
                  <a:rPr lang="zh-TW" altLang="en-US" dirty="0"/>
                  <a:t> </a:t>
                </a:r>
                <a:r>
                  <a:rPr lang="en-US" altLang="zh-TW" dirty="0"/>
                  <a:t>&lt;</a:t>
                </a:r>
                <a:r>
                  <a:rPr lang="zh-TW" altLang="en-US" dirty="0"/>
                  <a:t> </a:t>
                </a:r>
                <a:r>
                  <a:rPr lang="en-US" altLang="zh-TW" dirty="0"/>
                  <a:t>0.01</a:t>
                </a:r>
                <a:endParaRPr lang="es-ES" altLang="zh-TW" dirty="0"/>
              </a:p>
              <a:p>
                <a:pPr algn="just"/>
                <a:r>
                  <a:rPr lang="zh-TW" altLang="en-US" dirty="0"/>
                  <a:t>年長駕駛者 </a:t>
                </a:r>
                <a:r>
                  <a:rPr lang="es-ES" altLang="zh-TW" dirty="0"/>
                  <a:t>vs.</a:t>
                </a:r>
                <a:r>
                  <a:rPr lang="zh-TW" altLang="en-US" dirty="0"/>
                  <a:t> 年輕駕駛者</a:t>
                </a:r>
                <a:r>
                  <a:rPr lang="es-ES" altLang="zh-TW" dirty="0"/>
                  <a:t> </a:t>
                </a:r>
                <a14:m>
                  <m:oMath xmlns:m="http://schemas.openxmlformats.org/officeDocument/2006/math">
                    <m:sSubSup>
                      <m:sSubSupPr>
                        <m:ctrlPr>
                          <a:rPr lang="es-ES" altLang="zh-TW" i="1">
                            <a:latin typeface="Cambria Math" panose="02040503050406030204" pitchFamily="18" charset="0"/>
                          </a:rPr>
                        </m:ctrlPr>
                      </m:sSubSupPr>
                      <m:e>
                        <m:r>
                          <a:rPr lang="en-US" altLang="zh-TW" i="1">
                            <a:latin typeface="Cambria Math" panose="02040503050406030204" pitchFamily="18" charset="0"/>
                          </a:rPr>
                          <m:t>𝑋</m:t>
                        </m:r>
                      </m:e>
                      <m:sub>
                        <m:r>
                          <a:rPr lang="en-US" altLang="zh-TW" i="1">
                            <a:latin typeface="Cambria Math" panose="02040503050406030204" pitchFamily="18" charset="0"/>
                          </a:rPr>
                          <m:t>1</m:t>
                        </m:r>
                      </m:sub>
                      <m:sup>
                        <m:r>
                          <a:rPr lang="en-US" altLang="zh-TW" i="1">
                            <a:latin typeface="Cambria Math" panose="02040503050406030204" pitchFamily="18" charset="0"/>
                          </a:rPr>
                          <m:t>2</m:t>
                        </m:r>
                      </m:sup>
                    </m:sSubSup>
                  </m:oMath>
                </a14:m>
                <a:r>
                  <a:rPr lang="zh-TW" altLang="en-US" dirty="0"/>
                  <a:t> </a:t>
                </a:r>
                <a:r>
                  <a:rPr lang="es-ES" altLang="zh-TW" dirty="0"/>
                  <a:t>= </a:t>
                </a:r>
                <a:r>
                  <a:rPr lang="en-US" altLang="zh-TW" dirty="0"/>
                  <a:t>17.92</a:t>
                </a:r>
                <a:r>
                  <a:rPr lang="es-ES" altLang="zh-TW" dirty="0"/>
                  <a:t> , p</a:t>
                </a:r>
                <a:r>
                  <a:rPr lang="zh-TW" altLang="en-US" dirty="0"/>
                  <a:t> </a:t>
                </a:r>
                <a:r>
                  <a:rPr lang="en-US" altLang="zh-TW" dirty="0"/>
                  <a:t>&lt;</a:t>
                </a:r>
                <a:r>
                  <a:rPr lang="zh-TW" altLang="en-US" dirty="0"/>
                  <a:t> </a:t>
                </a:r>
                <a:r>
                  <a:rPr lang="en-US" altLang="zh-TW" dirty="0"/>
                  <a:t>0.01</a:t>
                </a:r>
              </a:p>
              <a:p>
                <a:pPr algn="just"/>
                <a:r>
                  <a:rPr lang="zh-TW" altLang="en-US" dirty="0"/>
                  <a:t>經驗豐富駕駛者 </a:t>
                </a:r>
                <a:r>
                  <a:rPr lang="es-ES" altLang="zh-TW" dirty="0"/>
                  <a:t>vs.</a:t>
                </a:r>
                <a:r>
                  <a:rPr lang="zh-TW" altLang="en-US" dirty="0"/>
                  <a:t> 年輕駕駛者</a:t>
                </a:r>
                <a:r>
                  <a:rPr lang="es-ES" altLang="zh-TW" dirty="0"/>
                  <a:t>  </a:t>
                </a:r>
                <a14:m>
                  <m:oMath xmlns:m="http://schemas.openxmlformats.org/officeDocument/2006/math">
                    <m:sSubSup>
                      <m:sSubSupPr>
                        <m:ctrlPr>
                          <a:rPr lang="es-ES" altLang="zh-TW" i="1">
                            <a:latin typeface="Cambria Math" panose="02040503050406030204" pitchFamily="18" charset="0"/>
                          </a:rPr>
                        </m:ctrlPr>
                      </m:sSubSupPr>
                      <m:e>
                        <m:r>
                          <a:rPr lang="en-US" altLang="zh-TW" i="1">
                            <a:latin typeface="Cambria Math" panose="02040503050406030204" pitchFamily="18" charset="0"/>
                          </a:rPr>
                          <m:t>𝑋</m:t>
                        </m:r>
                      </m:e>
                      <m:sub>
                        <m:r>
                          <a:rPr lang="en-US" altLang="zh-TW" i="1">
                            <a:latin typeface="Cambria Math" panose="02040503050406030204" pitchFamily="18" charset="0"/>
                          </a:rPr>
                          <m:t>1</m:t>
                        </m:r>
                      </m:sub>
                      <m:sup>
                        <m:r>
                          <a:rPr lang="en-US" altLang="zh-TW" i="1">
                            <a:latin typeface="Cambria Math" panose="02040503050406030204" pitchFamily="18" charset="0"/>
                          </a:rPr>
                          <m:t>2</m:t>
                        </m:r>
                      </m:sup>
                    </m:sSubSup>
                  </m:oMath>
                </a14:m>
                <a:r>
                  <a:rPr lang="zh-TW" altLang="en-US" dirty="0"/>
                  <a:t> </a:t>
                </a:r>
                <a:r>
                  <a:rPr lang="es-ES" altLang="zh-TW" dirty="0"/>
                  <a:t>= </a:t>
                </a:r>
                <a:r>
                  <a:rPr lang="en-US" altLang="zh-TW" dirty="0"/>
                  <a:t>1.13</a:t>
                </a:r>
                <a:r>
                  <a:rPr lang="es-ES" altLang="zh-TW" dirty="0"/>
                  <a:t>, p </a:t>
                </a:r>
                <a:r>
                  <a:rPr lang="en-US" altLang="zh-TW" dirty="0"/>
                  <a:t>&gt;0.2</a:t>
                </a:r>
              </a:p>
              <a:p>
                <a:pPr algn="just"/>
                <a:endParaRPr lang="en-US" altLang="zh-TW" dirty="0"/>
              </a:p>
              <a:p>
                <a:pPr algn="just"/>
                <a:endParaRPr lang="zh-TW" altLang="en-US" dirty="0"/>
              </a:p>
            </p:txBody>
          </p:sp>
        </mc:Choice>
        <mc:Fallback xmlns="">
          <p:sp>
            <p:nvSpPr>
              <p:cNvPr id="3" name="內容版面配置區 2">
                <a:extLst>
                  <a:ext uri="{FF2B5EF4-FFF2-40B4-BE49-F238E27FC236}">
                    <a16:creationId xmlns:a16="http://schemas.microsoft.com/office/drawing/2014/main" id="{8542D035-34F2-4684-93C6-6143AB9D15F3}"/>
                  </a:ext>
                </a:extLst>
              </p:cNvPr>
              <p:cNvSpPr>
                <a:spLocks noGrp="1" noRot="1" noChangeAspect="1" noMove="1" noResize="1" noEditPoints="1" noAdjustHandles="1" noChangeArrowheads="1" noChangeShapeType="1" noTextEdit="1"/>
              </p:cNvSpPr>
              <p:nvPr>
                <p:ph idx="1"/>
              </p:nvPr>
            </p:nvSpPr>
            <p:spPr>
              <a:xfrm>
                <a:off x="1143000" y="609601"/>
                <a:ext cx="9872871" cy="5638799"/>
              </a:xfrm>
              <a:blipFill>
                <a:blip r:embed="rId2"/>
                <a:stretch>
                  <a:fillRect r="-61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18815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E462E5-5C90-4C75-95D2-AAA57E76F8D2}"/>
              </a:ext>
            </a:extLst>
          </p:cNvPr>
          <p:cNvSpPr>
            <a:spLocks noGrp="1"/>
          </p:cNvSpPr>
          <p:nvPr>
            <p:ph type="title"/>
          </p:nvPr>
        </p:nvSpPr>
        <p:spPr/>
        <p:txBody>
          <a:bodyPr/>
          <a:lstStyle/>
          <a:p>
            <a:r>
              <a:rPr lang="zh-TW" altLang="en-US" dirty="0">
                <a:solidFill>
                  <a:schemeClr val="accent4">
                    <a:lumMod val="50000"/>
                  </a:schemeClr>
                </a:solidFill>
              </a:rPr>
              <a:t>交叉路口</a:t>
            </a:r>
          </a:p>
        </p:txBody>
      </p:sp>
      <p:sp>
        <p:nvSpPr>
          <p:cNvPr id="3" name="內容版面配置區 2">
            <a:extLst>
              <a:ext uri="{FF2B5EF4-FFF2-40B4-BE49-F238E27FC236}">
                <a16:creationId xmlns:a16="http://schemas.microsoft.com/office/drawing/2014/main" id="{0888C513-2FEA-4AFB-B965-6516EE74B904}"/>
              </a:ext>
            </a:extLst>
          </p:cNvPr>
          <p:cNvSpPr>
            <a:spLocks noGrp="1"/>
          </p:cNvSpPr>
          <p:nvPr>
            <p:ph idx="1"/>
          </p:nvPr>
        </p:nvSpPr>
        <p:spPr/>
        <p:txBody>
          <a:bodyPr/>
          <a:lstStyle/>
          <a:p>
            <a:pPr algn="just"/>
            <a:r>
              <a:rPr lang="zh-TW" altLang="en-US" dirty="0"/>
              <a:t>包括計畫外事件</a:t>
            </a:r>
            <a:r>
              <a:rPr lang="en-US" altLang="zh-TW" dirty="0"/>
              <a:t>M1_E4</a:t>
            </a:r>
            <a:r>
              <a:rPr lang="zh-TW" altLang="en-US" dirty="0"/>
              <a:t>、</a:t>
            </a:r>
            <a:r>
              <a:rPr lang="en-US" altLang="zh-TW" dirty="0"/>
              <a:t>M2_E2</a:t>
            </a:r>
            <a:r>
              <a:rPr lang="zh-TW" altLang="en-US" dirty="0"/>
              <a:t>、</a:t>
            </a:r>
            <a:r>
              <a:rPr lang="en-US" altLang="zh-TW" dirty="0"/>
              <a:t>M3_E4</a:t>
            </a:r>
            <a:r>
              <a:rPr lang="zh-TW" altLang="en-US" dirty="0"/>
              <a:t>、</a:t>
            </a:r>
            <a:r>
              <a:rPr lang="en-US" altLang="zh-TW" dirty="0"/>
              <a:t>M5_E4</a:t>
            </a:r>
            <a:r>
              <a:rPr lang="zh-TW" altLang="en-US" dirty="0"/>
              <a:t>、</a:t>
            </a:r>
            <a:r>
              <a:rPr lang="en-US" altLang="zh-TW" dirty="0"/>
              <a:t>M6_E1</a:t>
            </a:r>
            <a:r>
              <a:rPr lang="zh-TW" altLang="en-US" dirty="0"/>
              <a:t>、</a:t>
            </a:r>
            <a:r>
              <a:rPr lang="en-US" altLang="zh-TW" dirty="0"/>
              <a:t>M6_E3</a:t>
            </a:r>
            <a:r>
              <a:rPr lang="zh-TW" altLang="en-US" dirty="0"/>
              <a:t>而其中高支持度事件為</a:t>
            </a:r>
            <a:r>
              <a:rPr lang="en-US" altLang="zh-TW" dirty="0"/>
              <a:t>M2</a:t>
            </a:r>
            <a:r>
              <a:rPr lang="zh-TW" altLang="en-US" dirty="0"/>
              <a:t>、</a:t>
            </a:r>
            <a:r>
              <a:rPr lang="en-US" altLang="zh-TW" dirty="0"/>
              <a:t>M6</a:t>
            </a:r>
          </a:p>
          <a:p>
            <a:pPr algn="just"/>
            <a:r>
              <a:rPr lang="zh-TW" altLang="en-US" dirty="0"/>
              <a:t>所有事件中，除</a:t>
            </a:r>
            <a:r>
              <a:rPr lang="en-US" altLang="zh-TW" dirty="0"/>
              <a:t>M5_E4</a:t>
            </a:r>
            <a:r>
              <a:rPr lang="zh-TW" altLang="en-US" dirty="0"/>
              <a:t>以外，年者駕駛者的反應時間較經驗豐富駕駛者晚，而駕駛組別之間並無顯著差異。</a:t>
            </a:r>
            <a:endParaRPr lang="en-US" altLang="zh-TW" dirty="0"/>
          </a:p>
          <a:p>
            <a:pPr algn="just"/>
            <a:r>
              <a:rPr lang="zh-TW" altLang="en-US" dirty="0"/>
              <a:t>在所有低支持度事件中，經驗豐富的駕駛者反應較年輕駕駛者快。</a:t>
            </a:r>
            <a:endParaRPr lang="en-US" altLang="zh-TW" dirty="0"/>
          </a:p>
          <a:p>
            <a:pPr algn="just"/>
            <a:r>
              <a:rPr lang="en-US" altLang="zh-TW" dirty="0"/>
              <a:t>M5_E4</a:t>
            </a:r>
            <a:r>
              <a:rPr lang="zh-TW" altLang="en-US" dirty="0"/>
              <a:t>與其他事件不同，因為此事件的反應靈敏度對於所有駕駛者均非常高，且沒有發現有顯著差異。</a:t>
            </a:r>
          </a:p>
        </p:txBody>
      </p:sp>
      <p:pic>
        <p:nvPicPr>
          <p:cNvPr id="4" name="圖片 3">
            <a:extLst>
              <a:ext uri="{FF2B5EF4-FFF2-40B4-BE49-F238E27FC236}">
                <a16:creationId xmlns:a16="http://schemas.microsoft.com/office/drawing/2014/main" id="{5E41E35D-4E88-469B-9F8D-F9EA4F974969}"/>
              </a:ext>
            </a:extLst>
          </p:cNvPr>
          <p:cNvPicPr>
            <a:picLocks noChangeAspect="1"/>
          </p:cNvPicPr>
          <p:nvPr/>
        </p:nvPicPr>
        <p:blipFill>
          <a:blip r:embed="rId2"/>
          <a:stretch>
            <a:fillRect/>
          </a:stretch>
        </p:blipFill>
        <p:spPr>
          <a:xfrm>
            <a:off x="622639" y="3694676"/>
            <a:ext cx="10946722" cy="2907829"/>
          </a:xfrm>
          <a:prstGeom prst="rect">
            <a:avLst/>
          </a:prstGeom>
        </p:spPr>
      </p:pic>
    </p:spTree>
    <p:extLst>
      <p:ext uri="{BB962C8B-B14F-4D97-AF65-F5344CB8AC3E}">
        <p14:creationId xmlns:p14="http://schemas.microsoft.com/office/powerpoint/2010/main" val="318764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D72F54-A92A-4A7D-ADB6-0F54FD456223}"/>
              </a:ext>
            </a:extLst>
          </p:cNvPr>
          <p:cNvSpPr>
            <a:spLocks noGrp="1"/>
          </p:cNvSpPr>
          <p:nvPr>
            <p:ph type="title"/>
          </p:nvPr>
        </p:nvSpPr>
        <p:spPr/>
        <p:txBody>
          <a:bodyPr/>
          <a:lstStyle/>
          <a:p>
            <a:r>
              <a:rPr lang="zh-TW" altLang="en-US" dirty="0">
                <a:solidFill>
                  <a:schemeClr val="accent4">
                    <a:lumMod val="50000"/>
                  </a:schemeClr>
                </a:solidFill>
              </a:rPr>
              <a:t>簡介</a:t>
            </a:r>
          </a:p>
        </p:txBody>
      </p:sp>
      <p:sp>
        <p:nvSpPr>
          <p:cNvPr id="3" name="內容版面配置區 2">
            <a:extLst>
              <a:ext uri="{FF2B5EF4-FFF2-40B4-BE49-F238E27FC236}">
                <a16:creationId xmlns:a16="http://schemas.microsoft.com/office/drawing/2014/main" id="{301104E7-E20C-4D69-B2CD-E2DC7215790B}"/>
              </a:ext>
            </a:extLst>
          </p:cNvPr>
          <p:cNvSpPr>
            <a:spLocks noGrp="1"/>
          </p:cNvSpPr>
          <p:nvPr>
            <p:ph idx="1"/>
          </p:nvPr>
        </p:nvSpPr>
        <p:spPr/>
        <p:txBody>
          <a:bodyPr/>
          <a:lstStyle/>
          <a:p>
            <a:pPr algn="just"/>
            <a:r>
              <a:rPr lang="zh-TW" altLang="en-US" dirty="0"/>
              <a:t>在駕駛時，識別危險情況是一項重要的技能，他能使駕駛者能克服交通環境所要求的負責的認知要求，而這種能力被稱之為危害感知。</a:t>
            </a:r>
            <a:endParaRPr lang="en-US" altLang="zh-TW" dirty="0"/>
          </a:p>
          <a:p>
            <a:pPr algn="just"/>
            <a:r>
              <a:rPr lang="en-US" altLang="zh-TW" dirty="0"/>
              <a:t>Mills et al.(1998)</a:t>
            </a:r>
            <a:r>
              <a:rPr lang="zh-TW" altLang="en-US" dirty="0"/>
              <a:t>將危害感知定義為閱讀道路的能力；</a:t>
            </a:r>
            <a:r>
              <a:rPr lang="en-US" altLang="zh-TW" dirty="0" err="1"/>
              <a:t>Horswill</a:t>
            </a:r>
            <a:r>
              <a:rPr lang="en-US" altLang="zh-TW" dirty="0"/>
              <a:t> and McKenna(2004)</a:t>
            </a:r>
            <a:r>
              <a:rPr lang="zh-TW" altLang="en-US" dirty="0"/>
              <a:t>則認為危害感知可以被視為對危害情況的認識。而在危害感知這個框架內，新手駕駛者較難對當前駕駛的整體情況進行理解</a:t>
            </a:r>
            <a:r>
              <a:rPr lang="en-US" altLang="zh-TW" dirty="0"/>
              <a:t>(Peltz and </a:t>
            </a:r>
            <a:r>
              <a:rPr lang="en-US" altLang="zh-TW" dirty="0" err="1"/>
              <a:t>Krupat</a:t>
            </a:r>
            <a:r>
              <a:rPr lang="en-US" altLang="zh-TW" dirty="0"/>
              <a:t>, 1974; McKenna and Crick, 1991)</a:t>
            </a:r>
            <a:endParaRPr lang="zh-TW" altLang="en-US" dirty="0"/>
          </a:p>
        </p:txBody>
      </p:sp>
    </p:spTree>
    <p:extLst>
      <p:ext uri="{BB962C8B-B14F-4D97-AF65-F5344CB8AC3E}">
        <p14:creationId xmlns:p14="http://schemas.microsoft.com/office/powerpoint/2010/main" val="258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6D5195-F6A0-4717-85AC-3CF9BF8041F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3549E12-83F1-42D8-90F8-38A8C53C45FC}"/>
              </a:ext>
            </a:extLst>
          </p:cNvPr>
          <p:cNvSpPr>
            <a:spLocks noGrp="1"/>
          </p:cNvSpPr>
          <p:nvPr>
            <p:ph idx="1"/>
          </p:nvPr>
        </p:nvSpPr>
        <p:spPr>
          <a:xfrm>
            <a:off x="1143000" y="609601"/>
            <a:ext cx="9872871" cy="5486400"/>
          </a:xfrm>
        </p:spPr>
        <p:txBody>
          <a:bodyPr/>
          <a:lstStyle/>
          <a:p>
            <a:pPr algn="just"/>
            <a:r>
              <a:rPr lang="zh-TW" altLang="en-US" dirty="0"/>
              <a:t>而在交叉路口中，並不包含</a:t>
            </a:r>
            <a:r>
              <a:rPr lang="en-US" altLang="zh-TW" dirty="0"/>
              <a:t>M5_E2</a:t>
            </a:r>
            <a:r>
              <a:rPr lang="zh-TW" altLang="en-US" dirty="0"/>
              <a:t>，因為此事件被定義為跟車事件，主要原因為其危險來源為領先的前車的剎車行為。</a:t>
            </a:r>
            <a:endParaRPr lang="en-US" altLang="zh-TW" dirty="0"/>
          </a:p>
          <a:p>
            <a:pPr algn="just"/>
            <a:r>
              <a:rPr lang="zh-TW" altLang="en-US" dirty="0"/>
              <a:t>而與</a:t>
            </a:r>
            <a:r>
              <a:rPr lang="en-US" altLang="zh-TW" dirty="0"/>
              <a:t>M5_E2</a:t>
            </a:r>
            <a:r>
              <a:rPr lang="zh-TW" altLang="en-US" dirty="0"/>
              <a:t>類似的事件為</a:t>
            </a:r>
            <a:r>
              <a:rPr lang="en-US" altLang="zh-TW" dirty="0"/>
              <a:t>M3_E4</a:t>
            </a:r>
            <a:r>
              <a:rPr lang="zh-TW" altLang="en-US" dirty="0"/>
              <a:t>，根據結果顯示，年長和經驗豐富駕駛者均朝合併道路的方向且向右注視，而年輕駕駛者則是直些樣前注視</a:t>
            </a:r>
            <a:endParaRPr lang="en-US" altLang="zh-TW" dirty="0"/>
          </a:p>
          <a:p>
            <a:pPr algn="just"/>
            <a:r>
              <a:rPr lang="zh-TW" altLang="en-US" dirty="0"/>
              <a:t>對於兩項事件，年長和經驗豐富駕駛者平均水平注視位置明顯較年輕駕駛者偏向道路的右側，而年者與經驗豐富駕駛者之劍並未發現現住差異</a:t>
            </a:r>
            <a:endParaRPr lang="en-US" altLang="zh-TW" dirty="0"/>
          </a:p>
          <a:p>
            <a:pPr algn="just"/>
            <a:r>
              <a:rPr lang="en-US" altLang="zh-TW" dirty="0"/>
              <a:t>M5_E2</a:t>
            </a:r>
            <a:r>
              <a:rPr lang="zh-TW" altLang="en-US" dirty="0"/>
              <a:t>：</a:t>
            </a:r>
            <a:r>
              <a:rPr lang="en-US" altLang="zh-TW" dirty="0"/>
              <a:t>F(2,41)=8.07 p&lt;0.001</a:t>
            </a:r>
          </a:p>
          <a:p>
            <a:pPr algn="just"/>
            <a:r>
              <a:rPr lang="en-US" altLang="zh-TW" dirty="0"/>
              <a:t>M3_E4</a:t>
            </a:r>
            <a:r>
              <a:rPr lang="zh-TW" altLang="en-US" dirty="0"/>
              <a:t>：</a:t>
            </a:r>
            <a:r>
              <a:rPr lang="en-US" altLang="zh-TW" dirty="0"/>
              <a:t>F(2,40)=6.48 p&lt;0.004</a:t>
            </a:r>
          </a:p>
          <a:p>
            <a:pPr algn="just"/>
            <a:endParaRPr lang="zh-TW" altLang="en-US" dirty="0"/>
          </a:p>
        </p:txBody>
      </p:sp>
      <p:pic>
        <p:nvPicPr>
          <p:cNvPr id="4" name="圖片 3">
            <a:extLst>
              <a:ext uri="{FF2B5EF4-FFF2-40B4-BE49-F238E27FC236}">
                <a16:creationId xmlns:a16="http://schemas.microsoft.com/office/drawing/2014/main" id="{E9C476AA-B990-4A09-A1CE-A2E52950C4BC}"/>
              </a:ext>
            </a:extLst>
          </p:cNvPr>
          <p:cNvPicPr>
            <a:picLocks noChangeAspect="1"/>
          </p:cNvPicPr>
          <p:nvPr/>
        </p:nvPicPr>
        <p:blipFill>
          <a:blip r:embed="rId2"/>
          <a:stretch>
            <a:fillRect/>
          </a:stretch>
        </p:blipFill>
        <p:spPr>
          <a:xfrm>
            <a:off x="898675" y="334197"/>
            <a:ext cx="10361519" cy="6189605"/>
          </a:xfrm>
          <a:prstGeom prst="rect">
            <a:avLst/>
          </a:prstGeom>
        </p:spPr>
      </p:pic>
    </p:spTree>
    <p:extLst>
      <p:ext uri="{BB962C8B-B14F-4D97-AF65-F5344CB8AC3E}">
        <p14:creationId xmlns:p14="http://schemas.microsoft.com/office/powerpoint/2010/main" val="256027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6F9935-6A01-401C-8A7D-0D6DDE46729C}"/>
              </a:ext>
            </a:extLst>
          </p:cNvPr>
          <p:cNvSpPr>
            <a:spLocks noGrp="1"/>
          </p:cNvSpPr>
          <p:nvPr>
            <p:ph type="title"/>
          </p:nvPr>
        </p:nvSpPr>
        <p:spPr/>
        <p:txBody>
          <a:bodyPr/>
          <a:lstStyle/>
          <a:p>
            <a:r>
              <a:rPr lang="zh-TW" altLang="en-US" dirty="0">
                <a:solidFill>
                  <a:schemeClr val="accent4">
                    <a:lumMod val="50000"/>
                  </a:schemeClr>
                </a:solidFill>
              </a:rPr>
              <a:t>計畫外事件的反應</a:t>
            </a:r>
          </a:p>
        </p:txBody>
      </p:sp>
      <p:sp>
        <p:nvSpPr>
          <p:cNvPr id="3" name="內容版面配置區 2">
            <a:extLst>
              <a:ext uri="{FF2B5EF4-FFF2-40B4-BE49-F238E27FC236}">
                <a16:creationId xmlns:a16="http://schemas.microsoft.com/office/drawing/2014/main" id="{09775093-0B1A-4B35-B507-9E9FF337ED55}"/>
              </a:ext>
            </a:extLst>
          </p:cNvPr>
          <p:cNvSpPr>
            <a:spLocks noGrp="1"/>
          </p:cNvSpPr>
          <p:nvPr>
            <p:ph idx="1"/>
          </p:nvPr>
        </p:nvSpPr>
        <p:spPr/>
        <p:txBody>
          <a:bodyPr/>
          <a:lstStyle/>
          <a:p>
            <a:pPr algn="just"/>
            <a:r>
              <a:rPr lang="zh-TW" altLang="en-US" dirty="0"/>
              <a:t>計畫事件的發生之前和發生之後</a:t>
            </a:r>
            <a:endParaRPr lang="en-US" altLang="zh-TW" dirty="0"/>
          </a:p>
          <a:p>
            <a:pPr algn="just"/>
            <a:r>
              <a:rPr lang="zh-TW" altLang="en-US" dirty="0"/>
              <a:t>計劃之前包括</a:t>
            </a:r>
            <a:r>
              <a:rPr lang="en-US" altLang="zh-TW" dirty="0"/>
              <a:t>4</a:t>
            </a:r>
            <a:r>
              <a:rPr lang="zh-TW" altLang="en-US" dirty="0"/>
              <a:t>項低支持度事件</a:t>
            </a:r>
            <a:r>
              <a:rPr lang="en-US" altLang="zh-TW" dirty="0"/>
              <a:t>M1_E1</a:t>
            </a:r>
            <a:r>
              <a:rPr lang="zh-TW" altLang="en-US" dirty="0"/>
              <a:t>、</a:t>
            </a:r>
            <a:r>
              <a:rPr lang="en-US" altLang="zh-TW" dirty="0"/>
              <a:t>M1_E2</a:t>
            </a:r>
            <a:r>
              <a:rPr lang="zh-TW" altLang="en-US" dirty="0"/>
              <a:t>、</a:t>
            </a:r>
            <a:r>
              <a:rPr lang="en-US" altLang="zh-TW" dirty="0"/>
              <a:t>M3_E1</a:t>
            </a:r>
            <a:r>
              <a:rPr lang="zh-TW" altLang="en-US" dirty="0"/>
              <a:t>、</a:t>
            </a:r>
            <a:r>
              <a:rPr lang="en-US" altLang="zh-TW" dirty="0"/>
              <a:t>M5_E1</a:t>
            </a:r>
          </a:p>
          <a:p>
            <a:pPr algn="just"/>
            <a:r>
              <a:rPr lang="zh-TW" altLang="en-US" dirty="0"/>
              <a:t>計畫之後包括</a:t>
            </a:r>
            <a:r>
              <a:rPr lang="en-US" altLang="zh-TW" dirty="0"/>
              <a:t>5</a:t>
            </a:r>
            <a:r>
              <a:rPr lang="zh-TW" altLang="en-US" dirty="0"/>
              <a:t>項低支持度事件</a:t>
            </a:r>
            <a:r>
              <a:rPr lang="en-US" altLang="zh-TW" dirty="0"/>
              <a:t>M1_E4</a:t>
            </a:r>
            <a:r>
              <a:rPr lang="zh-TW" altLang="en-US" dirty="0"/>
              <a:t>、</a:t>
            </a:r>
            <a:r>
              <a:rPr lang="en-US" altLang="zh-TW" dirty="0"/>
              <a:t>M3_E4</a:t>
            </a:r>
            <a:r>
              <a:rPr lang="zh-TW" altLang="en-US" dirty="0"/>
              <a:t>、</a:t>
            </a:r>
            <a:r>
              <a:rPr lang="en-US" altLang="zh-TW" dirty="0"/>
              <a:t>M4_E4</a:t>
            </a:r>
            <a:r>
              <a:rPr lang="zh-TW" altLang="en-US" dirty="0"/>
              <a:t>、</a:t>
            </a:r>
            <a:r>
              <a:rPr lang="en-US" altLang="zh-TW" dirty="0"/>
              <a:t>M4_E5</a:t>
            </a:r>
            <a:r>
              <a:rPr lang="zh-TW" altLang="en-US" dirty="0"/>
              <a:t>、</a:t>
            </a:r>
            <a:r>
              <a:rPr lang="en-US" altLang="zh-TW" dirty="0"/>
              <a:t>M5_E4</a:t>
            </a:r>
          </a:p>
          <a:p>
            <a:pPr algn="just"/>
            <a:r>
              <a:rPr lang="zh-TW" altLang="en-US" dirty="0"/>
              <a:t>駕駛者部分發現顯著差異 </a:t>
            </a:r>
            <a:r>
              <a:rPr lang="en-US" altLang="zh-TW" dirty="0"/>
              <a:t>F(2,53)=4.078 p&lt;0.023</a:t>
            </a:r>
          </a:p>
          <a:p>
            <a:pPr algn="just"/>
            <a:r>
              <a:rPr lang="zh-TW" altLang="en-US" dirty="0"/>
              <a:t>時間部分也發現顯著差異 </a:t>
            </a:r>
            <a:r>
              <a:rPr lang="en-US" altLang="zh-TW" dirty="0"/>
              <a:t>F(1,53)=12.405 p&lt;0.001</a:t>
            </a:r>
          </a:p>
          <a:p>
            <a:pPr algn="just"/>
            <a:r>
              <a:rPr lang="zh-TW" altLang="en-US" dirty="0"/>
              <a:t>而兩者間具有顯著的交互作用 </a:t>
            </a:r>
            <a:r>
              <a:rPr lang="en-US" altLang="zh-TW" dirty="0"/>
              <a:t>F(2,53)=3.085 p&lt;0.054</a:t>
            </a:r>
          </a:p>
          <a:p>
            <a:pPr algn="just"/>
            <a:endParaRPr lang="zh-TW" altLang="en-US" dirty="0"/>
          </a:p>
        </p:txBody>
      </p:sp>
      <p:pic>
        <p:nvPicPr>
          <p:cNvPr id="4" name="圖片 3">
            <a:extLst>
              <a:ext uri="{FF2B5EF4-FFF2-40B4-BE49-F238E27FC236}">
                <a16:creationId xmlns:a16="http://schemas.microsoft.com/office/drawing/2014/main" id="{D79A2D79-F777-47DA-AA1C-586D85EDDD3D}"/>
              </a:ext>
            </a:extLst>
          </p:cNvPr>
          <p:cNvPicPr>
            <a:picLocks noChangeAspect="1"/>
          </p:cNvPicPr>
          <p:nvPr/>
        </p:nvPicPr>
        <p:blipFill>
          <a:blip r:embed="rId2"/>
          <a:stretch>
            <a:fillRect/>
          </a:stretch>
        </p:blipFill>
        <p:spPr>
          <a:xfrm>
            <a:off x="2344270" y="5197046"/>
            <a:ext cx="7503459" cy="1399222"/>
          </a:xfrm>
          <a:prstGeom prst="rect">
            <a:avLst/>
          </a:prstGeom>
        </p:spPr>
      </p:pic>
    </p:spTree>
    <p:extLst>
      <p:ext uri="{BB962C8B-B14F-4D97-AF65-F5344CB8AC3E}">
        <p14:creationId xmlns:p14="http://schemas.microsoft.com/office/powerpoint/2010/main" val="262091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5E4710-E660-4D50-B9B6-6ACAA66397E3}"/>
              </a:ext>
            </a:extLst>
          </p:cNvPr>
          <p:cNvSpPr>
            <a:spLocks noGrp="1"/>
          </p:cNvSpPr>
          <p:nvPr>
            <p:ph type="title"/>
          </p:nvPr>
        </p:nvSpPr>
        <p:spPr/>
        <p:txBody>
          <a:bodyPr/>
          <a:lstStyle/>
          <a:p>
            <a:r>
              <a:rPr lang="zh-TW" altLang="en-US" dirty="0">
                <a:solidFill>
                  <a:schemeClr val="accent4">
                    <a:lumMod val="50000"/>
                  </a:schemeClr>
                </a:solidFill>
              </a:rPr>
              <a:t>討論</a:t>
            </a:r>
          </a:p>
        </p:txBody>
      </p:sp>
      <p:sp>
        <p:nvSpPr>
          <p:cNvPr id="3" name="內容版面配置區 2">
            <a:extLst>
              <a:ext uri="{FF2B5EF4-FFF2-40B4-BE49-F238E27FC236}">
                <a16:creationId xmlns:a16="http://schemas.microsoft.com/office/drawing/2014/main" id="{D1F22ACD-059C-4725-A311-84F794337113}"/>
              </a:ext>
            </a:extLst>
          </p:cNvPr>
          <p:cNvSpPr>
            <a:spLocks noGrp="1"/>
          </p:cNvSpPr>
          <p:nvPr>
            <p:ph idx="1"/>
          </p:nvPr>
        </p:nvSpPr>
        <p:spPr/>
        <p:txBody>
          <a:bodyPr>
            <a:normAutofit/>
          </a:bodyPr>
          <a:lstStyle/>
          <a:p>
            <a:pPr algn="just"/>
            <a:r>
              <a:rPr lang="zh-TW" altLang="en-US" dirty="0"/>
              <a:t>駕駛經驗豐富者與年長駕駛者確實比沒有經驗的年輕駕駛者具有更高的對潛在危害的敏感度。</a:t>
            </a:r>
            <a:endParaRPr lang="en-US" altLang="zh-TW" dirty="0"/>
          </a:p>
          <a:p>
            <a:pPr algn="just"/>
            <a:r>
              <a:rPr lang="zh-TW" altLang="en-US" dirty="0"/>
              <a:t>潛在危險是那些計畫外的事件，結果表明駕駛者對計畫中的事件</a:t>
            </a:r>
            <a:r>
              <a:rPr lang="en-US" altLang="zh-TW" dirty="0"/>
              <a:t>(</a:t>
            </a:r>
            <a:r>
              <a:rPr lang="zh-TW" altLang="en-US" dirty="0"/>
              <a:t>實際危險</a:t>
            </a:r>
            <a:r>
              <a:rPr lang="en-US" altLang="zh-TW" dirty="0"/>
              <a:t>)</a:t>
            </a:r>
            <a:r>
              <a:rPr lang="zh-TW" altLang="en-US" dirty="0"/>
              <a:t>並無明顯差異，而計畫中的事件最免顯得特徵為他是迫在眉睫的威脅，他會干擾駕駛者的可操控性，會迫使駕駛者採取行動以避免發生車禍。</a:t>
            </a:r>
            <a:endParaRPr lang="en-US" altLang="zh-TW" dirty="0"/>
          </a:p>
        </p:txBody>
      </p:sp>
    </p:spTree>
    <p:extLst>
      <p:ext uri="{BB962C8B-B14F-4D97-AF65-F5344CB8AC3E}">
        <p14:creationId xmlns:p14="http://schemas.microsoft.com/office/powerpoint/2010/main" val="2763447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FBEED0E-0C19-48FE-B3FE-66A1ACB6392C}"/>
              </a:ext>
            </a:extLst>
          </p:cNvPr>
          <p:cNvSpPr>
            <a:spLocks noGrp="1"/>
          </p:cNvSpPr>
          <p:nvPr>
            <p:ph idx="1"/>
          </p:nvPr>
        </p:nvSpPr>
        <p:spPr>
          <a:xfrm>
            <a:off x="1143000" y="868681"/>
            <a:ext cx="9872871" cy="5227320"/>
          </a:xfrm>
        </p:spPr>
        <p:txBody>
          <a:bodyPr>
            <a:normAutofit/>
          </a:bodyPr>
          <a:lstStyle/>
          <a:p>
            <a:pPr algn="just"/>
            <a:r>
              <a:rPr lang="zh-TW" altLang="en-US" dirty="0"/>
              <a:t>而「讀取」環境並預測可能或可能不會發生危險的能力與經驗有關。根據 </a:t>
            </a:r>
            <a:r>
              <a:rPr lang="en-US" altLang="zh-TW" dirty="0" err="1"/>
              <a:t>Endsley</a:t>
            </a:r>
            <a:r>
              <a:rPr lang="en-US" altLang="zh-TW" dirty="0"/>
              <a:t>(1995)</a:t>
            </a:r>
            <a:r>
              <a:rPr lang="zh-TW" altLang="en-US" dirty="0"/>
              <a:t>和</a:t>
            </a:r>
            <a:r>
              <a:rPr lang="en-US" altLang="zh-TW" dirty="0"/>
              <a:t>Logan(1985)</a:t>
            </a:r>
            <a:r>
              <a:rPr lang="zh-TW" altLang="en-US" dirty="0"/>
              <a:t>指出，缺乏適當經驗與知識的年輕駕駛者難以預測潛在的危險狀況，因為他們尚未有足夠的經驗，除非是迫在眉睫的威脅他們才會採取行動；而年長與經驗豐富的駕駛者較能夠預測潛在危險。在研究中發現即使看不到明顯的危險，他們的視線也都會朝可能有潛在危險的地方看去，例如</a:t>
            </a:r>
            <a:r>
              <a:rPr lang="en-US" altLang="zh-TW" dirty="0"/>
              <a:t>T</a:t>
            </a:r>
            <a:r>
              <a:rPr lang="zh-TW" altLang="en-US" dirty="0"/>
              <a:t>型交叉路口的合併道路。</a:t>
            </a:r>
          </a:p>
          <a:p>
            <a:pPr algn="just"/>
            <a:r>
              <a:rPr lang="zh-TW" altLang="en-US" dirty="0"/>
              <a:t>而年輕駕駛者在計畫中的事件發生後，不太可能發現潛在危險；而年長駕駛者與經驗豐富駕駛者則會繼續尋找危險。在觀看影片時年輕駕駛者可能會更頻繁的按下危險按鈕，但在實際危險發生後，他們可能會以其發生的情況作為基準來確定哪些情況是危險的。</a:t>
            </a:r>
            <a:endParaRPr lang="en-US" altLang="zh-TW" dirty="0"/>
          </a:p>
        </p:txBody>
      </p:sp>
    </p:spTree>
    <p:extLst>
      <p:ext uri="{BB962C8B-B14F-4D97-AF65-F5344CB8AC3E}">
        <p14:creationId xmlns:p14="http://schemas.microsoft.com/office/powerpoint/2010/main" val="1682080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FBEED0E-0C19-48FE-B3FE-66A1ACB6392C}"/>
              </a:ext>
            </a:extLst>
          </p:cNvPr>
          <p:cNvSpPr>
            <a:spLocks noGrp="1"/>
          </p:cNvSpPr>
          <p:nvPr>
            <p:ph idx="1"/>
          </p:nvPr>
        </p:nvSpPr>
        <p:spPr>
          <a:xfrm>
            <a:off x="1143000" y="868681"/>
            <a:ext cx="9872871" cy="5227320"/>
          </a:xfrm>
        </p:spPr>
        <p:txBody>
          <a:bodyPr>
            <a:normAutofit/>
          </a:bodyPr>
          <a:lstStyle/>
          <a:p>
            <a:pPr algn="just"/>
            <a:r>
              <a:rPr lang="zh-TW" altLang="en-US" dirty="0"/>
              <a:t>本研究中年長駕駛者平均擁有</a:t>
            </a:r>
            <a:r>
              <a:rPr lang="en-US" altLang="zh-TW" dirty="0"/>
              <a:t>37</a:t>
            </a:r>
            <a:r>
              <a:rPr lang="zh-TW" altLang="en-US" dirty="0"/>
              <a:t>年以上的駕駛經驗。與</a:t>
            </a:r>
            <a:r>
              <a:rPr lang="en-US" altLang="zh-TW" dirty="0" err="1"/>
              <a:t>Bolstad</a:t>
            </a:r>
            <a:r>
              <a:rPr lang="en-US" altLang="zh-TW" dirty="0"/>
              <a:t> and Hess</a:t>
            </a:r>
            <a:r>
              <a:rPr lang="zh-TW" altLang="en-US" dirty="0"/>
              <a:t> </a:t>
            </a:r>
            <a:r>
              <a:rPr lang="en-US" altLang="zh-TW" dirty="0"/>
              <a:t>(2000)</a:t>
            </a:r>
            <a:r>
              <a:rPr lang="zh-TW" altLang="en-US" dirty="0"/>
              <a:t>及</a:t>
            </a:r>
            <a:r>
              <a:rPr lang="en-US" altLang="zh-TW" dirty="0"/>
              <a:t> Underwood et al. (2005)</a:t>
            </a:r>
            <a:r>
              <a:rPr lang="zh-TW" altLang="en-US" dirty="0"/>
              <a:t>的觀點和發現一致，年齡較大且駕駛經驗豐富的駕駛者發現的潛在危險大於年輕駕駛者。</a:t>
            </a:r>
            <a:endParaRPr lang="en-US" altLang="zh-TW" dirty="0"/>
          </a:p>
          <a:p>
            <a:pPr algn="just"/>
            <a:r>
              <a:rPr lang="zh-TW" altLang="en-US" dirty="0"/>
              <a:t>在接近交叉路口時，年輕駕駛者的反應較經驗豐富的駕駛者慢，較年長駕駛者快，但三者間無顯著差異。實際上，對於交叉路口的事件，年長駕駛者平均在</a:t>
            </a:r>
            <a:r>
              <a:rPr lang="en-US" altLang="zh-TW" dirty="0"/>
              <a:t>1.5</a:t>
            </a:r>
            <a:r>
              <a:rPr lang="zh-TW" altLang="en-US" dirty="0"/>
              <a:t>秒或</a:t>
            </a:r>
            <a:r>
              <a:rPr lang="en-US" altLang="zh-TW" dirty="0"/>
              <a:t>30</a:t>
            </a:r>
            <a:r>
              <a:rPr lang="zh-TW" altLang="en-US" dirty="0"/>
              <a:t>秒後做出反應，較有經驗的駕駛者慢</a:t>
            </a:r>
            <a:r>
              <a:rPr lang="en-US" altLang="zh-TW" dirty="0">
                <a:sym typeface="Wingdings" panose="05000000000000000000" pitchFamily="2" charset="2"/>
              </a:rPr>
              <a:t></a:t>
            </a:r>
            <a:r>
              <a:rPr lang="zh-TW" altLang="en-US" dirty="0">
                <a:sym typeface="Wingdings" panose="05000000000000000000" pitchFamily="2" charset="2"/>
              </a:rPr>
              <a:t>突顯出，感知技能似乎完好無損，但會隨著年齡的增長而退化，且在運動技能之間會有差異。</a:t>
            </a:r>
            <a:endParaRPr lang="en-US" altLang="zh-TW" dirty="0"/>
          </a:p>
        </p:txBody>
      </p:sp>
    </p:spTree>
    <p:extLst>
      <p:ext uri="{BB962C8B-B14F-4D97-AF65-F5344CB8AC3E}">
        <p14:creationId xmlns:p14="http://schemas.microsoft.com/office/powerpoint/2010/main" val="404302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E0DC1D-9D3F-4F1C-A6B8-0DC06B5135EC}"/>
              </a:ext>
            </a:extLst>
          </p:cNvPr>
          <p:cNvSpPr>
            <a:spLocks noGrp="1"/>
          </p:cNvSpPr>
          <p:nvPr>
            <p:ph type="title"/>
          </p:nvPr>
        </p:nvSpPr>
        <p:spPr/>
        <p:txBody>
          <a:bodyPr/>
          <a:lstStyle/>
          <a:p>
            <a:r>
              <a:rPr lang="zh-TW" altLang="en-US" dirty="0">
                <a:solidFill>
                  <a:schemeClr val="accent4">
                    <a:lumMod val="50000"/>
                  </a:schemeClr>
                </a:solidFill>
              </a:rPr>
              <a:t>觀念性架構</a:t>
            </a:r>
          </a:p>
        </p:txBody>
      </p:sp>
      <p:sp>
        <p:nvSpPr>
          <p:cNvPr id="3" name="內容版面配置區 2">
            <a:extLst>
              <a:ext uri="{FF2B5EF4-FFF2-40B4-BE49-F238E27FC236}">
                <a16:creationId xmlns:a16="http://schemas.microsoft.com/office/drawing/2014/main" id="{6B02D33C-4BB8-4F6C-A869-771087269FE0}"/>
              </a:ext>
            </a:extLst>
          </p:cNvPr>
          <p:cNvSpPr>
            <a:spLocks noGrp="1"/>
          </p:cNvSpPr>
          <p:nvPr>
            <p:ph idx="1"/>
          </p:nvPr>
        </p:nvSpPr>
        <p:spPr/>
        <p:txBody>
          <a:bodyPr/>
          <a:lstStyle/>
          <a:p>
            <a:endParaRPr lang="zh-TW" altLang="en-US" dirty="0"/>
          </a:p>
        </p:txBody>
      </p:sp>
      <p:sp>
        <p:nvSpPr>
          <p:cNvPr id="4" name="矩形: 圓角 3">
            <a:extLst>
              <a:ext uri="{FF2B5EF4-FFF2-40B4-BE49-F238E27FC236}">
                <a16:creationId xmlns:a16="http://schemas.microsoft.com/office/drawing/2014/main" id="{F9C328B2-4134-4792-8EAA-C8BAE75D4723}"/>
              </a:ext>
            </a:extLst>
          </p:cNvPr>
          <p:cNvSpPr/>
          <p:nvPr/>
        </p:nvSpPr>
        <p:spPr>
          <a:xfrm>
            <a:off x="6887004" y="3190554"/>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疲勞程度</a:t>
            </a:r>
          </a:p>
        </p:txBody>
      </p:sp>
      <p:grpSp>
        <p:nvGrpSpPr>
          <p:cNvPr id="5" name="群組 4">
            <a:extLst>
              <a:ext uri="{FF2B5EF4-FFF2-40B4-BE49-F238E27FC236}">
                <a16:creationId xmlns:a16="http://schemas.microsoft.com/office/drawing/2014/main" id="{0503FAEB-168F-49F7-ABF2-A45D804B0995}"/>
              </a:ext>
            </a:extLst>
          </p:cNvPr>
          <p:cNvGrpSpPr/>
          <p:nvPr/>
        </p:nvGrpSpPr>
        <p:grpSpPr>
          <a:xfrm>
            <a:off x="4648196" y="2244934"/>
            <a:ext cx="1428925" cy="1184066"/>
            <a:chOff x="4769139" y="1632291"/>
            <a:chExt cx="1428925" cy="1184066"/>
          </a:xfrm>
        </p:grpSpPr>
        <p:sp>
          <p:nvSpPr>
            <p:cNvPr id="6" name="矩形: 圓角 5">
              <a:extLst>
                <a:ext uri="{FF2B5EF4-FFF2-40B4-BE49-F238E27FC236}">
                  <a16:creationId xmlns:a16="http://schemas.microsoft.com/office/drawing/2014/main" id="{D42B83B8-3926-41D7-A21E-18C1D68891BE}"/>
                </a:ext>
              </a:extLst>
            </p:cNvPr>
            <p:cNvSpPr/>
            <p:nvPr/>
          </p:nvSpPr>
          <p:spPr>
            <a:xfrm>
              <a:off x="4871207" y="1632291"/>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道路事件</a:t>
              </a:r>
            </a:p>
          </p:txBody>
        </p:sp>
        <p:sp>
          <p:nvSpPr>
            <p:cNvPr id="7" name="矩形: 圓角 6">
              <a:extLst>
                <a:ext uri="{FF2B5EF4-FFF2-40B4-BE49-F238E27FC236}">
                  <a16:creationId xmlns:a16="http://schemas.microsoft.com/office/drawing/2014/main" id="{7313FBEF-781A-4BA1-BF48-7FBD0A639505}"/>
                </a:ext>
              </a:extLst>
            </p:cNvPr>
            <p:cNvSpPr/>
            <p:nvPr/>
          </p:nvSpPr>
          <p:spPr>
            <a:xfrm>
              <a:off x="4769139" y="2166704"/>
              <a:ext cx="1428925" cy="649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緊急事件</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一般事件</a:t>
              </a:r>
            </a:p>
          </p:txBody>
        </p:sp>
      </p:grpSp>
      <p:grpSp>
        <p:nvGrpSpPr>
          <p:cNvPr id="8" name="群組 7">
            <a:extLst>
              <a:ext uri="{FF2B5EF4-FFF2-40B4-BE49-F238E27FC236}">
                <a16:creationId xmlns:a16="http://schemas.microsoft.com/office/drawing/2014/main" id="{FF89677A-D2C2-46C6-A656-BB17272D23C0}"/>
              </a:ext>
            </a:extLst>
          </p:cNvPr>
          <p:cNvGrpSpPr/>
          <p:nvPr/>
        </p:nvGrpSpPr>
        <p:grpSpPr>
          <a:xfrm>
            <a:off x="4582349" y="4121174"/>
            <a:ext cx="1560618" cy="1182017"/>
            <a:chOff x="4703293" y="2934050"/>
            <a:chExt cx="1560618" cy="1182017"/>
          </a:xfrm>
        </p:grpSpPr>
        <p:sp>
          <p:nvSpPr>
            <p:cNvPr id="9" name="矩形: 圓角 8">
              <a:extLst>
                <a:ext uri="{FF2B5EF4-FFF2-40B4-BE49-F238E27FC236}">
                  <a16:creationId xmlns:a16="http://schemas.microsoft.com/office/drawing/2014/main" id="{A4DDE17D-97AB-4859-A689-EFB8F3166A94}"/>
                </a:ext>
              </a:extLst>
            </p:cNvPr>
            <p:cNvSpPr/>
            <p:nvPr/>
          </p:nvSpPr>
          <p:spPr>
            <a:xfrm>
              <a:off x="4871207" y="2934050"/>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道路環境</a:t>
              </a:r>
            </a:p>
          </p:txBody>
        </p:sp>
        <p:sp>
          <p:nvSpPr>
            <p:cNvPr id="10" name="矩形: 圓角 9">
              <a:extLst>
                <a:ext uri="{FF2B5EF4-FFF2-40B4-BE49-F238E27FC236}">
                  <a16:creationId xmlns:a16="http://schemas.microsoft.com/office/drawing/2014/main" id="{47A6CC84-CC8F-48DB-A2A3-D10B7E4FA361}"/>
                </a:ext>
              </a:extLst>
            </p:cNvPr>
            <p:cNvSpPr/>
            <p:nvPr/>
          </p:nvSpPr>
          <p:spPr>
            <a:xfrm>
              <a:off x="4703293" y="3466414"/>
              <a:ext cx="1560618" cy="649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高負荷環境</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低負荷環境</a:t>
              </a:r>
            </a:p>
          </p:txBody>
        </p:sp>
      </p:grpSp>
      <p:grpSp>
        <p:nvGrpSpPr>
          <p:cNvPr id="11" name="群組 10">
            <a:extLst>
              <a:ext uri="{FF2B5EF4-FFF2-40B4-BE49-F238E27FC236}">
                <a16:creationId xmlns:a16="http://schemas.microsoft.com/office/drawing/2014/main" id="{29762376-533D-4650-BAF5-240B8508B91A}"/>
              </a:ext>
            </a:extLst>
          </p:cNvPr>
          <p:cNvGrpSpPr/>
          <p:nvPr/>
        </p:nvGrpSpPr>
        <p:grpSpPr>
          <a:xfrm>
            <a:off x="288644" y="3188681"/>
            <a:ext cx="1428925" cy="1144603"/>
            <a:chOff x="1751900" y="1300294"/>
            <a:chExt cx="1428925" cy="1144603"/>
          </a:xfrm>
        </p:grpSpPr>
        <p:sp>
          <p:nvSpPr>
            <p:cNvPr id="12" name="矩形: 圓角 11">
              <a:extLst>
                <a:ext uri="{FF2B5EF4-FFF2-40B4-BE49-F238E27FC236}">
                  <a16:creationId xmlns:a16="http://schemas.microsoft.com/office/drawing/2014/main" id="{4875A895-A7D9-4F11-83FE-C013A4502261}"/>
                </a:ext>
              </a:extLst>
            </p:cNvPr>
            <p:cNvSpPr/>
            <p:nvPr/>
          </p:nvSpPr>
          <p:spPr>
            <a:xfrm>
              <a:off x="1853967" y="1300294"/>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駕駛</a:t>
              </a:r>
            </a:p>
          </p:txBody>
        </p:sp>
        <p:sp>
          <p:nvSpPr>
            <p:cNvPr id="13" name="矩形: 圓角 12">
              <a:extLst>
                <a:ext uri="{FF2B5EF4-FFF2-40B4-BE49-F238E27FC236}">
                  <a16:creationId xmlns:a16="http://schemas.microsoft.com/office/drawing/2014/main" id="{B0948BE0-3469-4A8A-A9C8-44206DA238F5}"/>
                </a:ext>
              </a:extLst>
            </p:cNvPr>
            <p:cNvSpPr/>
            <p:nvPr/>
          </p:nvSpPr>
          <p:spPr>
            <a:xfrm>
              <a:off x="1751900" y="1795244"/>
              <a:ext cx="1428925" cy="649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職業駕駛</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一般駕駛</a:t>
              </a:r>
            </a:p>
          </p:txBody>
        </p:sp>
      </p:grpSp>
      <p:sp>
        <p:nvSpPr>
          <p:cNvPr id="14" name="矩形: 圓角 13">
            <a:extLst>
              <a:ext uri="{FF2B5EF4-FFF2-40B4-BE49-F238E27FC236}">
                <a16:creationId xmlns:a16="http://schemas.microsoft.com/office/drawing/2014/main" id="{C7110DB0-98CD-4134-A732-DB80BB327A36}"/>
              </a:ext>
            </a:extLst>
          </p:cNvPr>
          <p:cNvSpPr/>
          <p:nvPr/>
        </p:nvSpPr>
        <p:spPr>
          <a:xfrm>
            <a:off x="8735733" y="3176418"/>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駕駛績效</a:t>
            </a:r>
          </a:p>
        </p:txBody>
      </p:sp>
      <p:sp>
        <p:nvSpPr>
          <p:cNvPr id="15" name="矩形: 圓角 14">
            <a:extLst>
              <a:ext uri="{FF2B5EF4-FFF2-40B4-BE49-F238E27FC236}">
                <a16:creationId xmlns:a16="http://schemas.microsoft.com/office/drawing/2014/main" id="{4FA84FA5-6CAB-4361-97E4-0CBF43C6FC4F}"/>
              </a:ext>
            </a:extLst>
          </p:cNvPr>
          <p:cNvSpPr/>
          <p:nvPr/>
        </p:nvSpPr>
        <p:spPr>
          <a:xfrm>
            <a:off x="10593068" y="3188681"/>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風險模型</a:t>
            </a:r>
          </a:p>
        </p:txBody>
      </p:sp>
      <p:cxnSp>
        <p:nvCxnSpPr>
          <p:cNvPr id="20" name="直線單箭頭接點 19">
            <a:extLst>
              <a:ext uri="{FF2B5EF4-FFF2-40B4-BE49-F238E27FC236}">
                <a16:creationId xmlns:a16="http://schemas.microsoft.com/office/drawing/2014/main" id="{2FCCD039-16AF-4820-A5A9-B9D3078B4AE8}"/>
              </a:ext>
            </a:extLst>
          </p:cNvPr>
          <p:cNvCxnSpPr>
            <a:cxnSpLocks/>
          </p:cNvCxnSpPr>
          <p:nvPr/>
        </p:nvCxnSpPr>
        <p:spPr>
          <a:xfrm>
            <a:off x="8111797" y="3434107"/>
            <a:ext cx="6334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A16F6A59-113B-40D7-B150-9EF1F695C63B}"/>
              </a:ext>
            </a:extLst>
          </p:cNvPr>
          <p:cNvCxnSpPr>
            <a:cxnSpLocks/>
          </p:cNvCxnSpPr>
          <p:nvPr/>
        </p:nvCxnSpPr>
        <p:spPr>
          <a:xfrm>
            <a:off x="9960526" y="3432058"/>
            <a:ext cx="6334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矩形: 圓角 33">
            <a:extLst>
              <a:ext uri="{FF2B5EF4-FFF2-40B4-BE49-F238E27FC236}">
                <a16:creationId xmlns:a16="http://schemas.microsoft.com/office/drawing/2014/main" id="{CE330A8E-ACFD-41EF-B935-2411831F2C6D}"/>
              </a:ext>
            </a:extLst>
          </p:cNvPr>
          <p:cNvSpPr/>
          <p:nvPr/>
        </p:nvSpPr>
        <p:spPr>
          <a:xfrm>
            <a:off x="2388611" y="2244934"/>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工作壓力</a:t>
            </a:r>
          </a:p>
        </p:txBody>
      </p:sp>
      <p:sp>
        <p:nvSpPr>
          <p:cNvPr id="37" name="矩形: 圓角 36">
            <a:extLst>
              <a:ext uri="{FF2B5EF4-FFF2-40B4-BE49-F238E27FC236}">
                <a16:creationId xmlns:a16="http://schemas.microsoft.com/office/drawing/2014/main" id="{F7B5879A-8C95-4A5F-97F6-296FA1DD6030}"/>
              </a:ext>
            </a:extLst>
          </p:cNvPr>
          <p:cNvSpPr/>
          <p:nvPr/>
        </p:nvSpPr>
        <p:spPr>
          <a:xfrm>
            <a:off x="2388610" y="4121174"/>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工作負荷</a:t>
            </a:r>
          </a:p>
        </p:txBody>
      </p:sp>
      <p:cxnSp>
        <p:nvCxnSpPr>
          <p:cNvPr id="64" name="直線單箭頭接點 63">
            <a:extLst>
              <a:ext uri="{FF2B5EF4-FFF2-40B4-BE49-F238E27FC236}">
                <a16:creationId xmlns:a16="http://schemas.microsoft.com/office/drawing/2014/main" id="{6FFF00DF-7BF1-4DD2-A8CC-51C7427986C9}"/>
              </a:ext>
            </a:extLst>
          </p:cNvPr>
          <p:cNvCxnSpPr>
            <a:cxnSpLocks/>
          </p:cNvCxnSpPr>
          <p:nvPr/>
        </p:nvCxnSpPr>
        <p:spPr>
          <a:xfrm>
            <a:off x="2110284" y="2492409"/>
            <a:ext cx="288000"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a16="http://schemas.microsoft.com/office/drawing/2014/main" id="{7B793E93-2D94-47C3-8B1F-71DAD1C050B8}"/>
              </a:ext>
            </a:extLst>
          </p:cNvPr>
          <p:cNvCxnSpPr>
            <a:cxnSpLocks/>
          </p:cNvCxnSpPr>
          <p:nvPr/>
        </p:nvCxnSpPr>
        <p:spPr>
          <a:xfrm>
            <a:off x="2111763" y="4375956"/>
            <a:ext cx="288000"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a:extLst>
              <a:ext uri="{FF2B5EF4-FFF2-40B4-BE49-F238E27FC236}">
                <a16:creationId xmlns:a16="http://schemas.microsoft.com/office/drawing/2014/main" id="{D16BFD68-4B60-430A-87CD-51585C7223A1}"/>
              </a:ext>
            </a:extLst>
          </p:cNvPr>
          <p:cNvCxnSpPr>
            <a:cxnSpLocks/>
          </p:cNvCxnSpPr>
          <p:nvPr/>
        </p:nvCxnSpPr>
        <p:spPr>
          <a:xfrm>
            <a:off x="4460784" y="2485102"/>
            <a:ext cx="288000"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a:extLst>
              <a:ext uri="{FF2B5EF4-FFF2-40B4-BE49-F238E27FC236}">
                <a16:creationId xmlns:a16="http://schemas.microsoft.com/office/drawing/2014/main" id="{8C973D71-2AA3-4B92-B479-E6B567A212CB}"/>
              </a:ext>
            </a:extLst>
          </p:cNvPr>
          <p:cNvCxnSpPr>
            <a:cxnSpLocks/>
          </p:cNvCxnSpPr>
          <p:nvPr/>
        </p:nvCxnSpPr>
        <p:spPr>
          <a:xfrm>
            <a:off x="4462263" y="4368649"/>
            <a:ext cx="288000"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a16="http://schemas.microsoft.com/office/drawing/2014/main" id="{9902FA92-E733-4BEE-8C95-F6535C35FDBD}"/>
              </a:ext>
            </a:extLst>
          </p:cNvPr>
          <p:cNvCxnSpPr/>
          <p:nvPr/>
        </p:nvCxnSpPr>
        <p:spPr>
          <a:xfrm>
            <a:off x="2120641" y="2485102"/>
            <a:ext cx="0" cy="1890854"/>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70" name="直線接點 69">
            <a:extLst>
              <a:ext uri="{FF2B5EF4-FFF2-40B4-BE49-F238E27FC236}">
                <a16:creationId xmlns:a16="http://schemas.microsoft.com/office/drawing/2014/main" id="{22531D38-78BD-48EC-AF07-6E49133B5CE8}"/>
              </a:ext>
            </a:extLst>
          </p:cNvPr>
          <p:cNvCxnSpPr/>
          <p:nvPr/>
        </p:nvCxnSpPr>
        <p:spPr>
          <a:xfrm>
            <a:off x="4461141" y="2477795"/>
            <a:ext cx="0" cy="1890854"/>
          </a:xfrm>
          <a:prstGeom prst="line">
            <a:avLst/>
          </a:prstGeom>
          <a:ln w="28575"/>
        </p:spPr>
        <p:style>
          <a:lnRef idx="1">
            <a:schemeClr val="accent6"/>
          </a:lnRef>
          <a:fillRef idx="0">
            <a:schemeClr val="accent6"/>
          </a:fillRef>
          <a:effectRef idx="0">
            <a:schemeClr val="accent6"/>
          </a:effectRef>
          <a:fontRef idx="minor">
            <a:schemeClr val="tx1"/>
          </a:fontRef>
        </p:style>
      </p:cxnSp>
      <p:grpSp>
        <p:nvGrpSpPr>
          <p:cNvPr id="74" name="群組 73">
            <a:extLst>
              <a:ext uri="{FF2B5EF4-FFF2-40B4-BE49-F238E27FC236}">
                <a16:creationId xmlns:a16="http://schemas.microsoft.com/office/drawing/2014/main" id="{2906B16D-6931-4C52-97DB-B3B2A0844288}"/>
              </a:ext>
            </a:extLst>
          </p:cNvPr>
          <p:cNvGrpSpPr/>
          <p:nvPr/>
        </p:nvGrpSpPr>
        <p:grpSpPr>
          <a:xfrm>
            <a:off x="3594333" y="2477795"/>
            <a:ext cx="289479" cy="1890854"/>
            <a:chOff x="3594333" y="2477795"/>
            <a:chExt cx="289479" cy="1890854"/>
          </a:xfrm>
        </p:grpSpPr>
        <p:cxnSp>
          <p:nvCxnSpPr>
            <p:cNvPr id="71" name="直線單箭頭接點 70">
              <a:extLst>
                <a:ext uri="{FF2B5EF4-FFF2-40B4-BE49-F238E27FC236}">
                  <a16:creationId xmlns:a16="http://schemas.microsoft.com/office/drawing/2014/main" id="{B824215E-77A2-484A-898B-21D8F5B2BFA6}"/>
                </a:ext>
              </a:extLst>
            </p:cNvPr>
            <p:cNvCxnSpPr>
              <a:cxnSpLocks/>
            </p:cNvCxnSpPr>
            <p:nvPr/>
          </p:nvCxnSpPr>
          <p:spPr>
            <a:xfrm flipH="1">
              <a:off x="3594333" y="2485102"/>
              <a:ext cx="288000" cy="0"/>
            </a:xfrm>
            <a:prstGeom prst="straightConnector1">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直線單箭頭接點 71">
              <a:extLst>
                <a:ext uri="{FF2B5EF4-FFF2-40B4-BE49-F238E27FC236}">
                  <a16:creationId xmlns:a16="http://schemas.microsoft.com/office/drawing/2014/main" id="{41ABA5A4-E7DA-4585-96C8-DF8CE77DD910}"/>
                </a:ext>
              </a:extLst>
            </p:cNvPr>
            <p:cNvCxnSpPr>
              <a:cxnSpLocks/>
            </p:cNvCxnSpPr>
            <p:nvPr/>
          </p:nvCxnSpPr>
          <p:spPr>
            <a:xfrm flipH="1">
              <a:off x="3595812" y="4368649"/>
              <a:ext cx="288000" cy="0"/>
            </a:xfrm>
            <a:prstGeom prst="straightConnector1">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直線接點 72">
              <a:extLst>
                <a:ext uri="{FF2B5EF4-FFF2-40B4-BE49-F238E27FC236}">
                  <a16:creationId xmlns:a16="http://schemas.microsoft.com/office/drawing/2014/main" id="{70BD6873-85F0-4105-97CC-2B651F651F1A}"/>
                </a:ext>
              </a:extLst>
            </p:cNvPr>
            <p:cNvCxnSpPr/>
            <p:nvPr/>
          </p:nvCxnSpPr>
          <p:spPr>
            <a:xfrm>
              <a:off x="3879897" y="2477795"/>
              <a:ext cx="0" cy="1890854"/>
            </a:xfrm>
            <a:prstGeom prst="line">
              <a:avLst/>
            </a:prstGeom>
            <a:ln w="28575"/>
          </p:spPr>
          <p:style>
            <a:lnRef idx="1">
              <a:schemeClr val="accent6"/>
            </a:lnRef>
            <a:fillRef idx="0">
              <a:schemeClr val="accent6"/>
            </a:fillRef>
            <a:effectRef idx="0">
              <a:schemeClr val="accent6"/>
            </a:effectRef>
            <a:fontRef idx="minor">
              <a:schemeClr val="tx1"/>
            </a:fontRef>
          </p:style>
        </p:cxnSp>
      </p:grpSp>
      <p:grpSp>
        <p:nvGrpSpPr>
          <p:cNvPr id="79" name="群組 78">
            <a:extLst>
              <a:ext uri="{FF2B5EF4-FFF2-40B4-BE49-F238E27FC236}">
                <a16:creationId xmlns:a16="http://schemas.microsoft.com/office/drawing/2014/main" id="{D5D5A7B3-1B58-40E1-9418-FB968BB3D469}"/>
              </a:ext>
            </a:extLst>
          </p:cNvPr>
          <p:cNvGrpSpPr/>
          <p:nvPr/>
        </p:nvGrpSpPr>
        <p:grpSpPr>
          <a:xfrm>
            <a:off x="5964067" y="2477795"/>
            <a:ext cx="289479" cy="1890854"/>
            <a:chOff x="3594333" y="2477795"/>
            <a:chExt cx="289479" cy="1890854"/>
          </a:xfrm>
        </p:grpSpPr>
        <p:cxnSp>
          <p:nvCxnSpPr>
            <p:cNvPr id="80" name="直線單箭頭接點 79">
              <a:extLst>
                <a:ext uri="{FF2B5EF4-FFF2-40B4-BE49-F238E27FC236}">
                  <a16:creationId xmlns:a16="http://schemas.microsoft.com/office/drawing/2014/main" id="{5E7DF401-8EC9-467A-98C4-6D683B975F08}"/>
                </a:ext>
              </a:extLst>
            </p:cNvPr>
            <p:cNvCxnSpPr>
              <a:cxnSpLocks/>
            </p:cNvCxnSpPr>
            <p:nvPr/>
          </p:nvCxnSpPr>
          <p:spPr>
            <a:xfrm flipH="1">
              <a:off x="3594333" y="2485102"/>
              <a:ext cx="288000" cy="0"/>
            </a:xfrm>
            <a:prstGeom prst="straightConnector1">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單箭頭接點 80">
              <a:extLst>
                <a:ext uri="{FF2B5EF4-FFF2-40B4-BE49-F238E27FC236}">
                  <a16:creationId xmlns:a16="http://schemas.microsoft.com/office/drawing/2014/main" id="{C4337C44-7850-4938-B1D4-D602C3F3A3D6}"/>
                </a:ext>
              </a:extLst>
            </p:cNvPr>
            <p:cNvCxnSpPr>
              <a:cxnSpLocks/>
            </p:cNvCxnSpPr>
            <p:nvPr/>
          </p:nvCxnSpPr>
          <p:spPr>
            <a:xfrm flipH="1">
              <a:off x="3595812" y="4368649"/>
              <a:ext cx="288000" cy="0"/>
            </a:xfrm>
            <a:prstGeom prst="straightConnector1">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接點 81">
              <a:extLst>
                <a:ext uri="{FF2B5EF4-FFF2-40B4-BE49-F238E27FC236}">
                  <a16:creationId xmlns:a16="http://schemas.microsoft.com/office/drawing/2014/main" id="{9156CF9E-D29C-4B97-AC5E-052C8B6F15B2}"/>
                </a:ext>
              </a:extLst>
            </p:cNvPr>
            <p:cNvCxnSpPr/>
            <p:nvPr/>
          </p:nvCxnSpPr>
          <p:spPr>
            <a:xfrm>
              <a:off x="3879897" y="2477795"/>
              <a:ext cx="0" cy="1890854"/>
            </a:xfrm>
            <a:prstGeom prst="line">
              <a:avLst/>
            </a:prstGeom>
            <a:ln w="28575"/>
          </p:spPr>
          <p:style>
            <a:lnRef idx="1">
              <a:schemeClr val="accent6"/>
            </a:lnRef>
            <a:fillRef idx="0">
              <a:schemeClr val="accent6"/>
            </a:fillRef>
            <a:effectRef idx="0">
              <a:schemeClr val="accent6"/>
            </a:effectRef>
            <a:fontRef idx="minor">
              <a:schemeClr val="tx1"/>
            </a:fontRef>
          </p:style>
        </p:cxnSp>
      </p:grpSp>
      <p:cxnSp>
        <p:nvCxnSpPr>
          <p:cNvPr id="83" name="直線單箭頭接點 82">
            <a:extLst>
              <a:ext uri="{FF2B5EF4-FFF2-40B4-BE49-F238E27FC236}">
                <a16:creationId xmlns:a16="http://schemas.microsoft.com/office/drawing/2014/main" id="{53C45900-F3F8-44A5-9621-3C3C2D48A297}"/>
              </a:ext>
            </a:extLst>
          </p:cNvPr>
          <p:cNvCxnSpPr>
            <a:cxnSpLocks/>
          </p:cNvCxnSpPr>
          <p:nvPr/>
        </p:nvCxnSpPr>
        <p:spPr>
          <a:xfrm>
            <a:off x="3882558" y="3429080"/>
            <a:ext cx="576000" cy="0"/>
          </a:xfrm>
          <a:prstGeom prst="straightConnector1">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單箭頭接點 85">
            <a:extLst>
              <a:ext uri="{FF2B5EF4-FFF2-40B4-BE49-F238E27FC236}">
                <a16:creationId xmlns:a16="http://schemas.microsoft.com/office/drawing/2014/main" id="{3E27A46A-0270-4DB7-8049-89B62279285F}"/>
              </a:ext>
            </a:extLst>
          </p:cNvPr>
          <p:cNvCxnSpPr>
            <a:cxnSpLocks/>
          </p:cNvCxnSpPr>
          <p:nvPr/>
        </p:nvCxnSpPr>
        <p:spPr>
          <a:xfrm>
            <a:off x="1606626" y="3441808"/>
            <a:ext cx="504000" cy="0"/>
          </a:xfrm>
          <a:prstGeom prst="straightConnector1">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單箭頭接點 86">
            <a:extLst>
              <a:ext uri="{FF2B5EF4-FFF2-40B4-BE49-F238E27FC236}">
                <a16:creationId xmlns:a16="http://schemas.microsoft.com/office/drawing/2014/main" id="{8FE35F60-705F-41EF-9B71-34B10BFCCA52}"/>
              </a:ext>
            </a:extLst>
          </p:cNvPr>
          <p:cNvCxnSpPr>
            <a:cxnSpLocks/>
          </p:cNvCxnSpPr>
          <p:nvPr/>
        </p:nvCxnSpPr>
        <p:spPr>
          <a:xfrm>
            <a:off x="6258509" y="3423222"/>
            <a:ext cx="629799" cy="5929"/>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矩形: 圓角 88">
            <a:extLst>
              <a:ext uri="{FF2B5EF4-FFF2-40B4-BE49-F238E27FC236}">
                <a16:creationId xmlns:a16="http://schemas.microsoft.com/office/drawing/2014/main" id="{2F9CFEE5-9FC7-40AD-897B-69C818ED36BF}"/>
              </a:ext>
            </a:extLst>
          </p:cNvPr>
          <p:cNvSpPr/>
          <p:nvPr/>
        </p:nvSpPr>
        <p:spPr>
          <a:xfrm>
            <a:off x="8634974" y="3691797"/>
            <a:ext cx="1428925" cy="649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駕駛行為</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反應時間</a:t>
            </a:r>
          </a:p>
        </p:txBody>
      </p:sp>
    </p:spTree>
    <p:extLst>
      <p:ext uri="{BB962C8B-B14F-4D97-AF65-F5344CB8AC3E}">
        <p14:creationId xmlns:p14="http://schemas.microsoft.com/office/powerpoint/2010/main" val="494310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9FD8C0E-4777-4524-8DD5-F80B06356792}"/>
              </a:ext>
            </a:extLst>
          </p:cNvPr>
          <p:cNvSpPr>
            <a:spLocks noGrp="1"/>
          </p:cNvSpPr>
          <p:nvPr>
            <p:ph idx="1"/>
          </p:nvPr>
        </p:nvSpPr>
        <p:spPr>
          <a:xfrm>
            <a:off x="1143000" y="609601"/>
            <a:ext cx="9872871" cy="5486400"/>
          </a:xfrm>
        </p:spPr>
        <p:txBody>
          <a:bodyPr/>
          <a:lstStyle/>
          <a:p>
            <a:r>
              <a:rPr lang="zh-TW" altLang="en-US" dirty="0"/>
              <a:t>一些研究表明，經驗豐富的駕駛者與環境提示有關，而不僅僅是對特定的操作或實際能明顯是別出的危險有關，而環境可能表示即將到來的危險。</a:t>
            </a:r>
            <a:endParaRPr lang="en-US" altLang="zh-TW" dirty="0"/>
          </a:p>
          <a:p>
            <a:r>
              <a:rPr lang="en-US" altLang="zh-TW" dirty="0" err="1"/>
              <a:t>Armsby</a:t>
            </a:r>
            <a:r>
              <a:rPr lang="en-US" altLang="zh-TW" dirty="0"/>
              <a:t> et</a:t>
            </a:r>
            <a:r>
              <a:rPr lang="zh-TW" altLang="en-US" dirty="0"/>
              <a:t> </a:t>
            </a:r>
            <a:r>
              <a:rPr lang="en-US" altLang="zh-TW" dirty="0"/>
              <a:t>al. (1989)</a:t>
            </a:r>
            <a:r>
              <a:rPr lang="zh-TW" altLang="en-US" dirty="0"/>
              <a:t>要求參與者對不同交通情況的圖片去進行分類，發現「霧」被認為對有經驗的駕駛者比對新手駕駛者的危險更大。</a:t>
            </a:r>
            <a:endParaRPr lang="en-US" altLang="zh-TW" dirty="0"/>
          </a:p>
          <a:p>
            <a:r>
              <a:rPr lang="en-US" altLang="zh-TW" dirty="0"/>
              <a:t>Finn</a:t>
            </a:r>
            <a:r>
              <a:rPr lang="zh-TW" altLang="en-US" dirty="0"/>
              <a:t> </a:t>
            </a:r>
            <a:r>
              <a:rPr lang="en-US" altLang="zh-TW" dirty="0"/>
              <a:t>and Bragg (1986)</a:t>
            </a:r>
            <a:r>
              <a:rPr lang="zh-TW" altLang="en-US" dirty="0"/>
              <a:t>則使用類似方法，發現新手駕駛著會將沿著道路行走的行人</a:t>
            </a:r>
            <a:r>
              <a:rPr lang="en-US" altLang="zh-TW" dirty="0"/>
              <a:t>(</a:t>
            </a:r>
            <a:r>
              <a:rPr lang="zh-TW" altLang="en-US" dirty="0"/>
              <a:t>實際危險</a:t>
            </a:r>
            <a:r>
              <a:rPr lang="en-US" altLang="zh-TW" dirty="0"/>
              <a:t>)</a:t>
            </a:r>
            <a:r>
              <a:rPr lang="zh-TW" altLang="en-US" dirty="0"/>
              <a:t>評為比有經驗的駕駛者更大的危險，但將潛在的危險評比的比有經驗的駕駛者更低的危險。</a:t>
            </a:r>
            <a:endParaRPr lang="en-US" altLang="zh-TW" dirty="0"/>
          </a:p>
          <a:p>
            <a:r>
              <a:rPr lang="en-US" altLang="zh-TW" dirty="0"/>
              <a:t>Benda and </a:t>
            </a:r>
            <a:r>
              <a:rPr lang="en-US" altLang="zh-TW" dirty="0" err="1"/>
              <a:t>Hoyos</a:t>
            </a:r>
            <a:r>
              <a:rPr lang="en-US" altLang="zh-TW" dirty="0"/>
              <a:t> (1983)</a:t>
            </a:r>
            <a:r>
              <a:rPr lang="zh-TW" altLang="en-US" dirty="0"/>
              <a:t>則發現，一般而言新手駕駛者會注意環境中較不重要的細節，他們會根據單一維度去評估廠景中的危險程度，而經驗較豐富的駕駛者對交通環境則具有整體的認識。</a:t>
            </a:r>
            <a:endParaRPr lang="en-US" altLang="zh-TW" dirty="0"/>
          </a:p>
          <a:p>
            <a:endParaRPr lang="en-US" altLang="zh-TW" dirty="0"/>
          </a:p>
        </p:txBody>
      </p:sp>
    </p:spTree>
    <p:extLst>
      <p:ext uri="{BB962C8B-B14F-4D97-AF65-F5344CB8AC3E}">
        <p14:creationId xmlns:p14="http://schemas.microsoft.com/office/powerpoint/2010/main" val="1993693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9FD8C0E-4777-4524-8DD5-F80B06356792}"/>
              </a:ext>
            </a:extLst>
          </p:cNvPr>
          <p:cNvSpPr>
            <a:spLocks noGrp="1"/>
          </p:cNvSpPr>
          <p:nvPr>
            <p:ph idx="1"/>
          </p:nvPr>
        </p:nvSpPr>
        <p:spPr>
          <a:xfrm>
            <a:off x="1143000" y="609601"/>
            <a:ext cx="9872871" cy="5486400"/>
          </a:xfrm>
        </p:spPr>
        <p:txBody>
          <a:bodyPr/>
          <a:lstStyle/>
          <a:p>
            <a:r>
              <a:rPr lang="zh-TW" altLang="en-US" dirty="0"/>
              <a:t>本研究旨在探討年齡和駕駛間彥對觀看駕駛場憬影片時的危險感知。</a:t>
            </a:r>
            <a:endParaRPr lang="en-US" altLang="zh-TW" dirty="0"/>
          </a:p>
          <a:p>
            <a:r>
              <a:rPr lang="zh-TW" altLang="en-US" dirty="0"/>
              <a:t>向三組駕駛者播放六部危險感知的影片，分別為年輕缺乏經驗的駕駛者、經驗豐富的駕駛者、年長的駕駛者。</a:t>
            </a:r>
            <a:endParaRPr lang="en-US" altLang="zh-TW" dirty="0"/>
          </a:p>
          <a:p>
            <a:r>
              <a:rPr lang="zh-TW" altLang="en-US" dirty="0"/>
              <a:t>並提出兩個主要架設：</a:t>
            </a:r>
            <a:endParaRPr lang="en-US" altLang="zh-TW" dirty="0"/>
          </a:p>
          <a:p>
            <a:pPr marL="731520" lvl="1" indent="-457200">
              <a:buFont typeface="+mj-lt"/>
              <a:buAutoNum type="arabicPeriod"/>
            </a:pPr>
            <a:r>
              <a:rPr lang="zh-TW" altLang="en-US" dirty="0"/>
              <a:t>年長駕駛者與經驗豐富駕駛者對潛在的危險更加敏感，且年經駕駛者更常按下危險的按鈕。</a:t>
            </a:r>
            <a:endParaRPr lang="en-US" altLang="zh-TW" dirty="0"/>
          </a:p>
          <a:p>
            <a:pPr marL="731520" lvl="1" indent="-457200">
              <a:buFont typeface="+mj-lt"/>
              <a:buAutoNum type="arabicPeriod"/>
            </a:pPr>
            <a:r>
              <a:rPr lang="zh-TW" altLang="en-US" dirty="0"/>
              <a:t>年長駕駛者與經驗豐富駕駛者會比年經且缺乏經驗的駕駛者較常將他們的注視視線轉向具有危險的地方，他們會以更隨機的方式來掃視環境。</a:t>
            </a:r>
          </a:p>
        </p:txBody>
      </p:sp>
    </p:spTree>
    <p:extLst>
      <p:ext uri="{BB962C8B-B14F-4D97-AF65-F5344CB8AC3E}">
        <p14:creationId xmlns:p14="http://schemas.microsoft.com/office/powerpoint/2010/main" val="413154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E4D4B7-C345-4C8A-8646-BFBBA457756D}"/>
              </a:ext>
            </a:extLst>
          </p:cNvPr>
          <p:cNvSpPr>
            <a:spLocks noGrp="1"/>
          </p:cNvSpPr>
          <p:nvPr>
            <p:ph type="title"/>
          </p:nvPr>
        </p:nvSpPr>
        <p:spPr/>
        <p:txBody>
          <a:bodyPr>
            <a:normAutofit/>
          </a:bodyPr>
          <a:lstStyle/>
          <a:p>
            <a:r>
              <a:rPr lang="zh-TW" altLang="en-US" dirty="0">
                <a:solidFill>
                  <a:schemeClr val="accent4">
                    <a:lumMod val="50000"/>
                  </a:schemeClr>
                </a:solidFill>
              </a:rPr>
              <a:t>危害</a:t>
            </a:r>
          </a:p>
        </p:txBody>
      </p:sp>
      <p:sp>
        <p:nvSpPr>
          <p:cNvPr id="3" name="內容版面配置區 2">
            <a:extLst>
              <a:ext uri="{FF2B5EF4-FFF2-40B4-BE49-F238E27FC236}">
                <a16:creationId xmlns:a16="http://schemas.microsoft.com/office/drawing/2014/main" id="{D015A768-A7A3-4432-91A1-20F13BC6A58E}"/>
              </a:ext>
            </a:extLst>
          </p:cNvPr>
          <p:cNvSpPr>
            <a:spLocks noGrp="1"/>
          </p:cNvSpPr>
          <p:nvPr>
            <p:ph idx="1"/>
          </p:nvPr>
        </p:nvSpPr>
        <p:spPr/>
        <p:txBody>
          <a:bodyPr/>
          <a:lstStyle/>
          <a:p>
            <a:pPr algn="just"/>
            <a:r>
              <a:rPr lang="en-US" altLang="zh-TW" b="1" dirty="0"/>
              <a:t>Hazard</a:t>
            </a:r>
          </a:p>
          <a:p>
            <a:pPr algn="just"/>
            <a:r>
              <a:rPr lang="zh-TW" altLang="en-US" dirty="0"/>
              <a:t>根據</a:t>
            </a:r>
            <a:r>
              <a:rPr lang="en-US" altLang="zh-TW" dirty="0"/>
              <a:t>Haworth et al.(2001)</a:t>
            </a:r>
            <a:r>
              <a:rPr lang="zh-TW" altLang="en-US" dirty="0"/>
              <a:t>的定義：任何物體、情況、事件或組合，都可能造成道路使用者受到傷害。</a:t>
            </a:r>
            <a:endParaRPr lang="en-US" altLang="zh-TW" dirty="0"/>
          </a:p>
          <a:p>
            <a:pPr algn="just"/>
            <a:r>
              <a:rPr lang="zh-TW" altLang="en-US" dirty="0"/>
              <a:t>危害可能是道路阻塞、濕滑的路面、交通狀況、天氣狀況、干擾、車輛有問題或任何其他情況。</a:t>
            </a:r>
            <a:endParaRPr lang="en-US" altLang="zh-TW" dirty="0"/>
          </a:p>
          <a:p>
            <a:pPr algn="just"/>
            <a:r>
              <a:rPr lang="zh-TW" altLang="en-US" dirty="0"/>
              <a:t>危害可能包括車輛損壞、自己受傷、他人財產損失或他人受到傷害。</a:t>
            </a:r>
          </a:p>
        </p:txBody>
      </p:sp>
    </p:spTree>
    <p:extLst>
      <p:ext uri="{BB962C8B-B14F-4D97-AF65-F5344CB8AC3E}">
        <p14:creationId xmlns:p14="http://schemas.microsoft.com/office/powerpoint/2010/main" val="258484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參與者</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pPr algn="just"/>
            <a:r>
              <a:rPr lang="en-US" altLang="zh-TW" dirty="0"/>
              <a:t>56</a:t>
            </a:r>
            <a:r>
              <a:rPr lang="zh-TW" altLang="en-US" dirty="0"/>
              <a:t>名參與者</a:t>
            </a:r>
            <a:endParaRPr lang="en-US" altLang="zh-TW" dirty="0"/>
          </a:p>
          <a:p>
            <a:pPr algn="just">
              <a:buFont typeface="Wingdings" panose="05000000000000000000" pitchFamily="2" charset="2"/>
              <a:buChar char="ü"/>
            </a:pPr>
            <a:r>
              <a:rPr lang="en-US" altLang="zh-TW" dirty="0"/>
              <a:t>21</a:t>
            </a:r>
            <a:r>
              <a:rPr lang="zh-TW" altLang="en-US" dirty="0"/>
              <a:t>名年輕駕駛者</a:t>
            </a:r>
            <a:r>
              <a:rPr lang="en-US" altLang="zh-TW" dirty="0"/>
              <a:t>(17-18</a:t>
            </a:r>
            <a:r>
              <a:rPr lang="zh-TW" altLang="en-US" dirty="0"/>
              <a:t>歲，</a:t>
            </a:r>
            <a:r>
              <a:rPr lang="en-US" altLang="zh-TW" dirty="0"/>
              <a:t>M=2.7</a:t>
            </a:r>
            <a:r>
              <a:rPr lang="zh-TW" altLang="en-US" dirty="0"/>
              <a:t>月駕駛經驗</a:t>
            </a:r>
            <a:r>
              <a:rPr lang="en-US" altLang="zh-TW" dirty="0"/>
              <a:t>)</a:t>
            </a:r>
            <a:r>
              <a:rPr lang="zh-TW" altLang="en-US" dirty="0"/>
              <a:t>：通過駕駛學校招募的</a:t>
            </a:r>
            <a:endParaRPr lang="en-US" altLang="zh-TW" dirty="0"/>
          </a:p>
          <a:p>
            <a:pPr algn="just">
              <a:buFont typeface="Wingdings" panose="05000000000000000000" pitchFamily="2" charset="2"/>
              <a:buChar char="ü"/>
            </a:pPr>
            <a:r>
              <a:rPr lang="en-US" altLang="zh-TW" dirty="0"/>
              <a:t>19</a:t>
            </a:r>
            <a:r>
              <a:rPr lang="zh-TW" altLang="en-US" dirty="0"/>
              <a:t>名經驗豐富駕駛者</a:t>
            </a:r>
            <a:r>
              <a:rPr lang="en-US" altLang="zh-TW" dirty="0"/>
              <a:t>(22-30</a:t>
            </a:r>
            <a:r>
              <a:rPr lang="zh-TW" altLang="en-US" dirty="0"/>
              <a:t>歲，</a:t>
            </a:r>
            <a:r>
              <a:rPr lang="en-US" altLang="zh-TW" dirty="0"/>
              <a:t>M=7.3</a:t>
            </a:r>
            <a:r>
              <a:rPr lang="zh-TW" altLang="en-US" dirty="0"/>
              <a:t>年駕駛經驗</a:t>
            </a:r>
            <a:r>
              <a:rPr lang="en-US" altLang="zh-TW" dirty="0"/>
              <a:t>)</a:t>
            </a:r>
            <a:r>
              <a:rPr lang="zh-TW" altLang="en-US" dirty="0"/>
              <a:t>：本．古里安大學學生</a:t>
            </a:r>
            <a:endParaRPr lang="en-US" altLang="zh-TW" dirty="0"/>
          </a:p>
          <a:p>
            <a:pPr algn="just">
              <a:buFont typeface="Wingdings" panose="05000000000000000000" pitchFamily="2" charset="2"/>
              <a:buChar char="ü"/>
            </a:pPr>
            <a:r>
              <a:rPr lang="en-US" altLang="zh-TW" dirty="0"/>
              <a:t>16</a:t>
            </a:r>
            <a:r>
              <a:rPr lang="zh-TW" altLang="en-US" dirty="0"/>
              <a:t>名年長駕駛者</a:t>
            </a:r>
            <a:r>
              <a:rPr lang="en-US" altLang="zh-TW" dirty="0"/>
              <a:t>(65-72</a:t>
            </a:r>
            <a:r>
              <a:rPr lang="zh-TW" altLang="en-US" dirty="0"/>
              <a:t>歲，</a:t>
            </a:r>
            <a:r>
              <a:rPr lang="en-US" altLang="zh-TW" dirty="0"/>
              <a:t>M=37.5</a:t>
            </a:r>
            <a:r>
              <a:rPr lang="zh-TW" altLang="en-US" dirty="0"/>
              <a:t>年駕駛經驗</a:t>
            </a:r>
            <a:r>
              <a:rPr lang="en-US" altLang="zh-TW" dirty="0"/>
              <a:t>)</a:t>
            </a:r>
            <a:r>
              <a:rPr lang="zh-TW" altLang="en-US" dirty="0"/>
              <a:t>：退休人員，住在大學附近</a:t>
            </a:r>
          </a:p>
        </p:txBody>
      </p:sp>
    </p:spTree>
    <p:extLst>
      <p:ext uri="{BB962C8B-B14F-4D97-AF65-F5344CB8AC3E}">
        <p14:creationId xmlns:p14="http://schemas.microsoft.com/office/powerpoint/2010/main" val="28512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7AB03D-D8D1-4875-B1D3-F4E5AED9DBE4}"/>
              </a:ext>
            </a:extLst>
          </p:cNvPr>
          <p:cNvSpPr>
            <a:spLocks noGrp="1"/>
          </p:cNvSpPr>
          <p:nvPr>
            <p:ph type="title"/>
          </p:nvPr>
        </p:nvSpPr>
        <p:spPr/>
        <p:txBody>
          <a:bodyPr/>
          <a:lstStyle/>
          <a:p>
            <a:r>
              <a:rPr lang="zh-TW" altLang="en-US" dirty="0">
                <a:solidFill>
                  <a:schemeClr val="accent4">
                    <a:lumMod val="50000"/>
                  </a:schemeClr>
                </a:solidFill>
              </a:rPr>
              <a:t>設備</a:t>
            </a:r>
          </a:p>
        </p:txBody>
      </p:sp>
      <p:sp>
        <p:nvSpPr>
          <p:cNvPr id="3" name="內容版面配置區 2">
            <a:extLst>
              <a:ext uri="{FF2B5EF4-FFF2-40B4-BE49-F238E27FC236}">
                <a16:creationId xmlns:a16="http://schemas.microsoft.com/office/drawing/2014/main" id="{D18D653B-E432-4070-99A8-6D1802FE912A}"/>
              </a:ext>
            </a:extLst>
          </p:cNvPr>
          <p:cNvSpPr>
            <a:spLocks noGrp="1"/>
          </p:cNvSpPr>
          <p:nvPr>
            <p:ph idx="1"/>
          </p:nvPr>
        </p:nvSpPr>
        <p:spPr/>
        <p:txBody>
          <a:bodyPr/>
          <a:lstStyle/>
          <a:p>
            <a:pPr algn="just"/>
            <a:r>
              <a:rPr lang="zh-TW" altLang="en-US" dirty="0"/>
              <a:t>使用</a:t>
            </a:r>
            <a:r>
              <a:rPr lang="en-US" altLang="zh-TW" dirty="0"/>
              <a:t>19</a:t>
            </a:r>
            <a:r>
              <a:rPr lang="zh-TW" altLang="en-US" dirty="0"/>
              <a:t>英吋</a:t>
            </a:r>
            <a:r>
              <a:rPr lang="en-US" altLang="zh-TW" dirty="0"/>
              <a:t>(1024</a:t>
            </a:r>
            <a:r>
              <a:rPr lang="zh-TW" altLang="en-US" dirty="0"/>
              <a:t>*</a:t>
            </a:r>
            <a:r>
              <a:rPr lang="en-US" altLang="zh-TW" dirty="0"/>
              <a:t>768)</a:t>
            </a:r>
            <a:r>
              <a:rPr lang="zh-TW" altLang="en-US" dirty="0"/>
              <a:t>的螢幕連接</a:t>
            </a:r>
            <a:r>
              <a:rPr lang="en-US" altLang="zh-TW" dirty="0"/>
              <a:t>Pentium 4</a:t>
            </a:r>
            <a:r>
              <a:rPr lang="zh-TW" altLang="en-US" dirty="0"/>
              <a:t>的電腦。</a:t>
            </a:r>
            <a:endParaRPr lang="en-US" altLang="zh-TW" dirty="0"/>
          </a:p>
          <a:p>
            <a:pPr algn="just"/>
            <a:r>
              <a:rPr lang="zh-TW" altLang="en-US" dirty="0"/>
              <a:t>使用</a:t>
            </a:r>
            <a:r>
              <a:rPr lang="en-US" altLang="zh-TW" dirty="0"/>
              <a:t>Applied System Laboratories</a:t>
            </a:r>
            <a:r>
              <a:rPr lang="zh-TW" altLang="en-US" dirty="0"/>
              <a:t> </a:t>
            </a:r>
            <a:r>
              <a:rPr lang="en-US" altLang="zh-TW" dirty="0"/>
              <a:t>504</a:t>
            </a:r>
            <a:r>
              <a:rPr lang="zh-TW" altLang="en-US" dirty="0"/>
              <a:t>的眼球追蹤系統。</a:t>
            </a:r>
            <a:endParaRPr lang="en-US" altLang="zh-TW" dirty="0"/>
          </a:p>
          <a:p>
            <a:pPr algn="just"/>
            <a:r>
              <a:rPr lang="en-US" altLang="zh-TW" dirty="0"/>
              <a:t>6</a:t>
            </a:r>
            <a:r>
              <a:rPr lang="zh-TW" altLang="en-US" dirty="0"/>
              <a:t>部危害感知的影片，影片都是在以色列的市區拍攝的，每部平均持續時間為</a:t>
            </a:r>
            <a:r>
              <a:rPr lang="en-US" altLang="zh-TW" dirty="0"/>
              <a:t>30</a:t>
            </a:r>
            <a:r>
              <a:rPr lang="zh-TW" altLang="en-US" dirty="0"/>
              <a:t>秒。</a:t>
            </a:r>
            <a:endParaRPr lang="en-US" altLang="zh-TW" dirty="0"/>
          </a:p>
          <a:p>
            <a:pPr algn="just"/>
            <a:r>
              <a:rPr lang="en-US" altLang="zh-TW" dirty="0"/>
              <a:t>2</a:t>
            </a:r>
            <a:r>
              <a:rPr lang="zh-TW" altLang="en-US" dirty="0"/>
              <a:t>部訓練影片，影片在英格蘭拍攝，用來培訓參與者。</a:t>
            </a:r>
            <a:endParaRPr lang="en-US" altLang="zh-TW" dirty="0"/>
          </a:p>
          <a:p>
            <a:pPr algn="just"/>
            <a:endParaRPr lang="zh-TW" altLang="en-US" dirty="0"/>
          </a:p>
        </p:txBody>
      </p:sp>
    </p:spTree>
    <p:extLst>
      <p:ext uri="{BB962C8B-B14F-4D97-AF65-F5344CB8AC3E}">
        <p14:creationId xmlns:p14="http://schemas.microsoft.com/office/powerpoint/2010/main" val="266173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2C0A1C-D0BE-4009-8766-CCD478046BEF}"/>
              </a:ext>
            </a:extLst>
          </p:cNvPr>
          <p:cNvSpPr>
            <a:spLocks noGrp="1"/>
          </p:cNvSpPr>
          <p:nvPr>
            <p:ph type="title"/>
          </p:nvPr>
        </p:nvSpPr>
        <p:spPr/>
        <p:txBody>
          <a:bodyPr/>
          <a:lstStyle/>
          <a:p>
            <a:r>
              <a:rPr lang="zh-TW" altLang="en-US" dirty="0">
                <a:solidFill>
                  <a:schemeClr val="accent4">
                    <a:lumMod val="50000"/>
                  </a:schemeClr>
                </a:solidFill>
              </a:rPr>
              <a:t>危害感知影片</a:t>
            </a:r>
          </a:p>
        </p:txBody>
      </p:sp>
      <p:sp>
        <p:nvSpPr>
          <p:cNvPr id="3" name="內容版面配置區 2">
            <a:extLst>
              <a:ext uri="{FF2B5EF4-FFF2-40B4-BE49-F238E27FC236}">
                <a16:creationId xmlns:a16="http://schemas.microsoft.com/office/drawing/2014/main" id="{0DCAA0E6-05CA-4B0E-A899-CB578404C292}"/>
              </a:ext>
            </a:extLst>
          </p:cNvPr>
          <p:cNvSpPr>
            <a:spLocks noGrp="1"/>
          </p:cNvSpPr>
          <p:nvPr>
            <p:ph idx="1"/>
          </p:nvPr>
        </p:nvSpPr>
        <p:spPr/>
        <p:txBody>
          <a:bodyPr/>
          <a:lstStyle/>
          <a:p>
            <a:pPr algn="just"/>
            <a:r>
              <a:rPr lang="zh-TW" altLang="en-US" dirty="0"/>
              <a:t>在快速、城市道路上拍攝的。</a:t>
            </a:r>
            <a:endParaRPr lang="en-US" altLang="zh-TW" dirty="0"/>
          </a:p>
          <a:p>
            <a:pPr marL="502920" indent="-457200" algn="just">
              <a:buFont typeface="+mj-lt"/>
              <a:buAutoNum type="arabicPeriod"/>
            </a:pPr>
            <a:r>
              <a:rPr lang="zh-TW" altLang="en-US" dirty="0"/>
              <a:t>一輛紅色轎車</a:t>
            </a:r>
            <a:r>
              <a:rPr lang="en-US" altLang="zh-TW" dirty="0"/>
              <a:t>(</a:t>
            </a:r>
            <a:r>
              <a:rPr lang="zh-TW" altLang="en-US" dirty="0"/>
              <a:t>前車</a:t>
            </a:r>
            <a:r>
              <a:rPr lang="en-US" altLang="zh-TW" dirty="0"/>
              <a:t>)</a:t>
            </a:r>
            <a:r>
              <a:rPr lang="zh-TW" altLang="en-US" dirty="0"/>
              <a:t>，在</a:t>
            </a:r>
            <a:r>
              <a:rPr lang="en-US" altLang="zh-TW" dirty="0"/>
              <a:t>21</a:t>
            </a:r>
            <a:r>
              <a:rPr lang="zh-TW" altLang="en-US" dirty="0"/>
              <a:t>秒後，突然剎車且沒有打方向燈直接轉進右側的停車位。</a:t>
            </a:r>
            <a:endParaRPr lang="en-US" altLang="zh-TW" dirty="0"/>
          </a:p>
          <a:p>
            <a:pPr marL="502920" indent="-457200" algn="just">
              <a:buFont typeface="+mj-lt"/>
              <a:buAutoNum type="arabicPeriod"/>
            </a:pPr>
            <a:r>
              <a:rPr lang="zh-TW" altLang="en-US" dirty="0"/>
              <a:t>沒有前車，</a:t>
            </a:r>
            <a:r>
              <a:rPr lang="en-US" altLang="zh-TW" dirty="0"/>
              <a:t>20</a:t>
            </a:r>
            <a:r>
              <a:rPr lang="zh-TW" altLang="en-US" dirty="0"/>
              <a:t>秒後，汽車駛近有紅綠燈的路口，並在紅燈處停止。</a:t>
            </a:r>
            <a:endParaRPr lang="en-US" altLang="zh-TW" dirty="0"/>
          </a:p>
          <a:p>
            <a:pPr marL="502920" indent="-457200" algn="just">
              <a:buFont typeface="+mj-lt"/>
              <a:buAutoNum type="arabicPeriod"/>
            </a:pPr>
            <a:endParaRPr lang="en-US" altLang="zh-TW" dirty="0"/>
          </a:p>
          <a:p>
            <a:pPr marL="502920" indent="-457200" algn="just">
              <a:buFont typeface="+mj-lt"/>
              <a:buAutoNum type="arabicPeriod"/>
            </a:pPr>
            <a:endParaRPr lang="en-US" altLang="zh-TW" dirty="0"/>
          </a:p>
        </p:txBody>
      </p:sp>
      <p:pic>
        <p:nvPicPr>
          <p:cNvPr id="5" name="圖片 4">
            <a:extLst>
              <a:ext uri="{FF2B5EF4-FFF2-40B4-BE49-F238E27FC236}">
                <a16:creationId xmlns:a16="http://schemas.microsoft.com/office/drawing/2014/main" id="{E665F2B7-DCDB-4964-AB13-8AA38DAA8495}"/>
              </a:ext>
            </a:extLst>
          </p:cNvPr>
          <p:cNvPicPr>
            <a:picLocks noChangeAspect="1"/>
          </p:cNvPicPr>
          <p:nvPr/>
        </p:nvPicPr>
        <p:blipFill rotWithShape="1">
          <a:blip r:embed="rId2">
            <a:extLst>
              <a:ext uri="{28A0092B-C50C-407E-A947-70E740481C1C}">
                <a14:useLocalDpi xmlns:a14="http://schemas.microsoft.com/office/drawing/2010/main" val="0"/>
              </a:ext>
            </a:extLst>
          </a:blip>
          <a:srcRect b="2956"/>
          <a:stretch/>
        </p:blipFill>
        <p:spPr>
          <a:xfrm>
            <a:off x="1176129" y="3514817"/>
            <a:ext cx="4885260" cy="2817176"/>
          </a:xfrm>
          <a:prstGeom prst="rect">
            <a:avLst/>
          </a:prstGeom>
        </p:spPr>
      </p:pic>
      <p:pic>
        <p:nvPicPr>
          <p:cNvPr id="6" name="圖片 5">
            <a:extLst>
              <a:ext uri="{FF2B5EF4-FFF2-40B4-BE49-F238E27FC236}">
                <a16:creationId xmlns:a16="http://schemas.microsoft.com/office/drawing/2014/main" id="{156A2AB5-288A-4F1E-B87C-344FE7CDA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762" y="3429000"/>
            <a:ext cx="4521690" cy="2902993"/>
          </a:xfrm>
          <a:prstGeom prst="rect">
            <a:avLst/>
          </a:prstGeom>
        </p:spPr>
      </p:pic>
      <p:sp>
        <p:nvSpPr>
          <p:cNvPr id="7" name="橢圓 6">
            <a:extLst>
              <a:ext uri="{FF2B5EF4-FFF2-40B4-BE49-F238E27FC236}">
                <a16:creationId xmlns:a16="http://schemas.microsoft.com/office/drawing/2014/main" id="{E309B58A-F42F-4BD7-8C24-88392AAF7CD8}"/>
              </a:ext>
            </a:extLst>
          </p:cNvPr>
          <p:cNvSpPr/>
          <p:nvPr/>
        </p:nvSpPr>
        <p:spPr>
          <a:xfrm>
            <a:off x="3701988" y="4323425"/>
            <a:ext cx="1384917" cy="648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6559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2C0A1C-D0BE-4009-8766-CCD478046BEF}"/>
              </a:ext>
            </a:extLst>
          </p:cNvPr>
          <p:cNvSpPr>
            <a:spLocks noGrp="1"/>
          </p:cNvSpPr>
          <p:nvPr>
            <p:ph type="title"/>
          </p:nvPr>
        </p:nvSpPr>
        <p:spPr/>
        <p:txBody>
          <a:bodyPr/>
          <a:lstStyle/>
          <a:p>
            <a:r>
              <a:rPr lang="zh-TW" altLang="en-US" dirty="0">
                <a:solidFill>
                  <a:schemeClr val="accent4">
                    <a:lumMod val="50000"/>
                  </a:schemeClr>
                </a:solidFill>
              </a:rPr>
              <a:t>危害感知影片</a:t>
            </a:r>
          </a:p>
        </p:txBody>
      </p:sp>
      <p:sp>
        <p:nvSpPr>
          <p:cNvPr id="3" name="內容版面配置區 2">
            <a:extLst>
              <a:ext uri="{FF2B5EF4-FFF2-40B4-BE49-F238E27FC236}">
                <a16:creationId xmlns:a16="http://schemas.microsoft.com/office/drawing/2014/main" id="{0DCAA0E6-05CA-4B0E-A899-CB578404C292}"/>
              </a:ext>
            </a:extLst>
          </p:cNvPr>
          <p:cNvSpPr>
            <a:spLocks noGrp="1"/>
          </p:cNvSpPr>
          <p:nvPr>
            <p:ph idx="1"/>
          </p:nvPr>
        </p:nvSpPr>
        <p:spPr/>
        <p:txBody>
          <a:bodyPr/>
          <a:lstStyle/>
          <a:p>
            <a:pPr algn="just"/>
            <a:r>
              <a:rPr lang="zh-TW" altLang="en-US" dirty="0"/>
              <a:t>在人口稠密的住宅區拍攝，道路為單向道，兩邊都停著汽車。</a:t>
            </a:r>
            <a:endParaRPr lang="en-US" altLang="zh-TW" dirty="0"/>
          </a:p>
          <a:p>
            <a:pPr marL="502920" indent="-457200" algn="just">
              <a:buFont typeface="+mj-lt"/>
              <a:buAutoNum type="arabicPeriod" startAt="3"/>
            </a:pPr>
            <a:r>
              <a:rPr lang="zh-TW" altLang="en-US" dirty="0"/>
              <a:t>在</a:t>
            </a:r>
            <a:r>
              <a:rPr lang="en-US" altLang="zh-TW" dirty="0"/>
              <a:t>20</a:t>
            </a:r>
            <a:r>
              <a:rPr lang="zh-TW" altLang="en-US" dirty="0"/>
              <a:t>秒後，溜冰者進入道路，因為他的路線被一輛部分車身停在人行道的車擋住了。</a:t>
            </a:r>
            <a:endParaRPr lang="en-US" altLang="zh-TW" dirty="0"/>
          </a:p>
          <a:p>
            <a:pPr marL="502920" indent="-457200" algn="just">
              <a:buFont typeface="+mj-lt"/>
              <a:buAutoNum type="arabicPeriod" startAt="3"/>
            </a:pPr>
            <a:r>
              <a:rPr lang="zh-TW" altLang="en-US" dirty="0"/>
              <a:t>自行車在彎道上</a:t>
            </a:r>
            <a:r>
              <a:rPr lang="en-US" altLang="zh-TW" dirty="0"/>
              <a:t>(</a:t>
            </a:r>
            <a:r>
              <a:rPr lang="zh-TW" altLang="en-US" dirty="0"/>
              <a:t>前車</a:t>
            </a:r>
            <a:r>
              <a:rPr lang="en-US" altLang="zh-TW" dirty="0"/>
              <a:t>)</a:t>
            </a:r>
            <a:r>
              <a:rPr lang="zh-TW" altLang="en-US" dirty="0"/>
              <a:t>，路旁有一輛一半停在路邊一半停在路上且剎車燈亮著的汽車，在</a:t>
            </a:r>
            <a:r>
              <a:rPr lang="en-US" altLang="zh-TW" dirty="0"/>
              <a:t>9</a:t>
            </a:r>
            <a:r>
              <a:rPr lang="zh-TW" altLang="en-US" dirty="0"/>
              <a:t>秒後，該汽車突然打開車門。</a:t>
            </a:r>
            <a:endParaRPr lang="en-US" altLang="zh-TW" dirty="0"/>
          </a:p>
          <a:p>
            <a:pPr marL="502920" indent="-457200" algn="just">
              <a:buFont typeface="+mj-lt"/>
              <a:buAutoNum type="arabicPeriod" startAt="3"/>
            </a:pPr>
            <a:endParaRPr lang="en-US" altLang="zh-TW" dirty="0"/>
          </a:p>
        </p:txBody>
      </p:sp>
      <p:pic>
        <p:nvPicPr>
          <p:cNvPr id="7" name="圖片 6">
            <a:extLst>
              <a:ext uri="{FF2B5EF4-FFF2-40B4-BE49-F238E27FC236}">
                <a16:creationId xmlns:a16="http://schemas.microsoft.com/office/drawing/2014/main" id="{C37FC491-2D00-4320-B352-8AB734950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129" y="3670982"/>
            <a:ext cx="4885260" cy="2504845"/>
          </a:xfrm>
          <a:prstGeom prst="rect">
            <a:avLst/>
          </a:prstGeom>
        </p:spPr>
      </p:pic>
      <p:pic>
        <p:nvPicPr>
          <p:cNvPr id="8" name="圖片 7">
            <a:extLst>
              <a:ext uri="{FF2B5EF4-FFF2-40B4-BE49-F238E27FC236}">
                <a16:creationId xmlns:a16="http://schemas.microsoft.com/office/drawing/2014/main" id="{CDAE98F8-B170-4246-BAB0-394C7468F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389" y="3515558"/>
            <a:ext cx="4463651" cy="2660269"/>
          </a:xfrm>
          <a:prstGeom prst="rect">
            <a:avLst/>
          </a:prstGeom>
        </p:spPr>
      </p:pic>
      <p:sp>
        <p:nvSpPr>
          <p:cNvPr id="10" name="橢圓 9">
            <a:extLst>
              <a:ext uri="{FF2B5EF4-FFF2-40B4-BE49-F238E27FC236}">
                <a16:creationId xmlns:a16="http://schemas.microsoft.com/office/drawing/2014/main" id="{E8461550-7D78-4A09-B57B-62E3DCB01B04}"/>
              </a:ext>
            </a:extLst>
          </p:cNvPr>
          <p:cNvSpPr/>
          <p:nvPr/>
        </p:nvSpPr>
        <p:spPr>
          <a:xfrm>
            <a:off x="2396971" y="4599369"/>
            <a:ext cx="1384917" cy="648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a:extLst>
              <a:ext uri="{FF2B5EF4-FFF2-40B4-BE49-F238E27FC236}">
                <a16:creationId xmlns:a16="http://schemas.microsoft.com/office/drawing/2014/main" id="{EC3D7E67-06DC-4616-A9EF-8EDFF776404A}"/>
              </a:ext>
            </a:extLst>
          </p:cNvPr>
          <p:cNvSpPr/>
          <p:nvPr/>
        </p:nvSpPr>
        <p:spPr>
          <a:xfrm>
            <a:off x="6918247" y="4617825"/>
            <a:ext cx="985422" cy="6296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68526685"/>
      </p:ext>
    </p:extLst>
  </p:cSld>
  <p:clrMapOvr>
    <a:masterClrMapping/>
  </p:clrMapOvr>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基礎</Template>
  <TotalTime>1009</TotalTime>
  <Words>2793</Words>
  <Application>Microsoft Office PowerPoint</Application>
  <PresentationFormat>寬螢幕</PresentationFormat>
  <Paragraphs>135</Paragraphs>
  <Slides>25</Slides>
  <Notes>5</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25</vt:i4>
      </vt:variant>
    </vt:vector>
  </HeadingPairs>
  <TitlesOfParts>
    <vt:vector size="33" baseType="lpstr">
      <vt:lpstr>微軟正黑體</vt:lpstr>
      <vt:lpstr>新細明體</vt:lpstr>
      <vt:lpstr>Arial</vt:lpstr>
      <vt:lpstr>Calibri</vt:lpstr>
      <vt:lpstr>Cambria Math</vt:lpstr>
      <vt:lpstr>Corbel</vt:lpstr>
      <vt:lpstr>Wingdings</vt:lpstr>
      <vt:lpstr>基礎</vt:lpstr>
      <vt:lpstr>Age, skill, and hazard perception in driving</vt:lpstr>
      <vt:lpstr>簡介</vt:lpstr>
      <vt:lpstr>PowerPoint 簡報</vt:lpstr>
      <vt:lpstr>PowerPoint 簡報</vt:lpstr>
      <vt:lpstr>危害</vt:lpstr>
      <vt:lpstr>參與者</vt:lpstr>
      <vt:lpstr>設備</vt:lpstr>
      <vt:lpstr>危害感知影片</vt:lpstr>
      <vt:lpstr>危害感知影片</vt:lpstr>
      <vt:lpstr>危害感知影片</vt:lpstr>
      <vt:lpstr>實驗程序</vt:lpstr>
      <vt:lpstr>影片之間的比較</vt:lpstr>
      <vt:lpstr>道路環境之間的比較</vt:lpstr>
      <vt:lpstr>影片內事件分析</vt:lpstr>
      <vt:lpstr>PowerPoint 簡報</vt:lpstr>
      <vt:lpstr>行人</vt:lpstr>
      <vt:lpstr>跟車</vt:lpstr>
      <vt:lpstr>PowerPoint 簡報</vt:lpstr>
      <vt:lpstr>交叉路口</vt:lpstr>
      <vt:lpstr>PowerPoint 簡報</vt:lpstr>
      <vt:lpstr>計畫外事件的反應</vt:lpstr>
      <vt:lpstr>討論</vt:lpstr>
      <vt:lpstr>PowerPoint 簡報</vt:lpstr>
      <vt:lpstr>PowerPoint 簡報</vt:lpstr>
      <vt:lpstr>觀念性架構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邱郁茹</dc:creator>
  <cp:lastModifiedBy>邱郁茹</cp:lastModifiedBy>
  <cp:revision>43</cp:revision>
  <dcterms:created xsi:type="dcterms:W3CDTF">2020-07-13T08:30:34Z</dcterms:created>
  <dcterms:modified xsi:type="dcterms:W3CDTF">2020-09-16T04:38:45Z</dcterms:modified>
</cp:coreProperties>
</file>